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1" r:id="rId2"/>
  </p:sldMasterIdLst>
  <p:notesMasterIdLst>
    <p:notesMasterId r:id="rId21"/>
  </p:notesMasterIdLst>
  <p:handoutMasterIdLst>
    <p:handoutMasterId r:id="rId22"/>
  </p:handoutMasterIdLst>
  <p:sldIdLst>
    <p:sldId id="379" r:id="rId3"/>
    <p:sldId id="402" r:id="rId4"/>
    <p:sldId id="384" r:id="rId5"/>
    <p:sldId id="386" r:id="rId6"/>
    <p:sldId id="401" r:id="rId7"/>
    <p:sldId id="403" r:id="rId8"/>
    <p:sldId id="400" r:id="rId9"/>
    <p:sldId id="387" r:id="rId10"/>
    <p:sldId id="389" r:id="rId11"/>
    <p:sldId id="388" r:id="rId12"/>
    <p:sldId id="399" r:id="rId13"/>
    <p:sldId id="383" r:id="rId14"/>
    <p:sldId id="404" r:id="rId15"/>
    <p:sldId id="405" r:id="rId16"/>
    <p:sldId id="406" r:id="rId17"/>
    <p:sldId id="407" r:id="rId18"/>
    <p:sldId id="409" r:id="rId19"/>
    <p:sldId id="408" r:id="rId20"/>
  </p:sldIdLst>
  <p:sldSz cx="13003213" cy="9756775"/>
  <p:notesSz cx="6797675" cy="9926638"/>
  <p:defaultTextStyle>
    <a:defPPr>
      <a:defRPr lang="en-US"/>
    </a:defPPr>
    <a:lvl1pPr marL="0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116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230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346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462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0578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0693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0808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0923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4446E8F0-1070-CB4B-8094-1935ACCA76F6}">
          <p14:sldIdLst>
            <p14:sldId id="379"/>
            <p14:sldId id="402"/>
            <p14:sldId id="384"/>
            <p14:sldId id="386"/>
            <p14:sldId id="401"/>
            <p14:sldId id="403"/>
            <p14:sldId id="400"/>
            <p14:sldId id="387"/>
            <p14:sldId id="389"/>
            <p14:sldId id="388"/>
            <p14:sldId id="399"/>
            <p14:sldId id="383"/>
            <p14:sldId id="404"/>
            <p14:sldId id="405"/>
            <p14:sldId id="406"/>
            <p14:sldId id="407"/>
            <p14:sldId id="409"/>
            <p14:sldId id="40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951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orient="horz" pos="279">
          <p15:clr>
            <a:srgbClr val="A4A3A4"/>
          </p15:clr>
        </p15:guide>
        <p15:guide id="4" orient="horz" pos="5994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pos="447">
          <p15:clr>
            <a:srgbClr val="A4A3A4"/>
          </p15:clr>
        </p15:guide>
        <p15:guide id="7" pos="5856">
          <p15:clr>
            <a:srgbClr val="A4A3A4"/>
          </p15:clr>
        </p15:guide>
        <p15:guide id="8" pos="4896">
          <p15:clr>
            <a:srgbClr val="A4A3A4"/>
          </p15:clr>
        </p15:guide>
        <p15:guide id="9" orient="horz" pos="5058">
          <p15:clr>
            <a:srgbClr val="A4A3A4"/>
          </p15:clr>
        </p15:guide>
        <p15:guide id="10" orient="horz" pos="19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pisi Monica" initials="CM" lastIdx="6" clrIdx="0">
    <p:extLst>
      <p:ext uri="{19B8F6BF-5375-455C-9EA6-DF929625EA0E}">
        <p15:presenceInfo xmlns="" xmlns:p15="http://schemas.microsoft.com/office/powerpoint/2012/main" userId="S-1-5-21-8740799-1805325296-552230308-3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E8A"/>
    <a:srgbClr val="0088EE"/>
    <a:srgbClr val="FF0066"/>
    <a:srgbClr val="FF99FF"/>
    <a:srgbClr val="009242"/>
    <a:srgbClr val="FF00FF"/>
    <a:srgbClr val="C45B58"/>
    <a:srgbClr val="AA3F3C"/>
    <a:srgbClr val="DE9708"/>
    <a:srgbClr val="F5A6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0547" autoAdjust="0"/>
  </p:normalViewPr>
  <p:slideViewPr>
    <p:cSldViewPr snapToGrid="0" snapToObjects="1">
      <p:cViewPr varScale="1">
        <p:scale>
          <a:sx n="58" d="100"/>
          <a:sy n="58" d="100"/>
        </p:scale>
        <p:origin x="-1662" y="-78"/>
      </p:cViewPr>
      <p:guideLst>
        <p:guide orient="horz" pos="2951"/>
        <p:guide orient="horz" pos="5057"/>
        <p:guide orient="horz" pos="279"/>
        <p:guide orient="horz" pos="5994"/>
        <p:guide orient="horz" pos="1920"/>
        <p:guide orient="horz" pos="5058"/>
        <p:guide orient="horz" pos="1921"/>
        <p:guide pos="447"/>
        <p:guide pos="5856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4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-1944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Dati\Simona\Documenti\STUDI\Studio152_16_00\Stat.152_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Dati\Claudia\Documenti\VarieCl&#224;\Statistica\barre%20x%20S14C%20-%20ESEMPI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 rtl="0">
              <a:defRPr i="1"/>
            </a:pPr>
            <a:r>
              <a:rPr lang="it-IT" i="1" dirty="0" smtClean="0"/>
              <a:t>AFTER 6 MONTHS OF APPLICATIONS</a:t>
            </a:r>
            <a:endParaRPr lang="it-IT" i="1" dirty="0"/>
          </a:p>
        </c:rich>
      </c:tx>
      <c:layout>
        <c:manualLayout>
          <c:xMode val="edge"/>
          <c:yMode val="edge"/>
          <c:x val="0.38345526728575552"/>
          <c:y val="3.395039682539683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3683883044775667"/>
          <c:y val="0.14794699546485293"/>
          <c:w val="0.72590287459978575"/>
          <c:h val="0.6555416666666673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9999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6025641025641025E-3"/>
                  <c:y val="-8.1480540211328265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75.9%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4D-498C-A133-3D719DE0B68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89.7%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4D-498C-A133-3D719DE0B68D}"/>
                </c:ext>
              </c:extLst>
            </c:dLbl>
            <c:dLbl>
              <c:idx val="2"/>
              <c:layout>
                <c:manualLayout>
                  <c:x val="-8.01282051282052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75.8%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4D-498C-A133-3D719DE0B68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79.3%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4D-498C-A133-3D719DE0B68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79.3%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4D-498C-A133-3D719DE0B68D}"/>
                </c:ext>
              </c:extLst>
            </c:dLbl>
            <c:dLbl>
              <c:idx val="5"/>
              <c:layout>
                <c:manualLayout>
                  <c:x val="1.6025641025641025E-3"/>
                  <c:y val="-8.1480540211328265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65.5%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4D-498C-A133-3D719DE0B68D}"/>
                </c:ext>
              </c:extLst>
            </c:dLbl>
            <c:dLbl>
              <c:idx val="6"/>
              <c:layout>
                <c:manualLayout>
                  <c:x val="-4.8076923076924329E-3"/>
                  <c:y val="-4.0740270105664194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75.8%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4D-498C-A133-3D719DE0B68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58.6%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4D-498C-A133-3D719DE0B68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69.0%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4D-498C-A133-3D719DE0B68D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questionario!$A$15:$A$23</c:f>
              <c:strCache>
                <c:ptCount val="9"/>
                <c:pt idx="0">
                  <c:v>Product on the whole</c:v>
                </c:pt>
                <c:pt idx="1">
                  <c:v>Fragrance pleasantness</c:v>
                </c:pt>
                <c:pt idx="2">
                  <c:v>Easy to absorb</c:v>
                </c:pt>
                <c:pt idx="3">
                  <c:v>Hair healthier</c:v>
                </c:pt>
                <c:pt idx="4">
                  <c:v>Improving scalp condition</c:v>
                </c:pt>
                <c:pt idx="5">
                  <c:v>More volume to the hair</c:v>
                </c:pt>
                <c:pt idx="6">
                  <c:v>Hair stronger</c:v>
                </c:pt>
                <c:pt idx="7">
                  <c:v>Hair thicker</c:v>
                </c:pt>
                <c:pt idx="8">
                  <c:v>Reduce hair loss</c:v>
                </c:pt>
              </c:strCache>
            </c:strRef>
          </c:cat>
          <c:val>
            <c:numRef>
              <c:f>questionario!$B$15:$B$23</c:f>
              <c:numCache>
                <c:formatCode>0.0%</c:formatCode>
                <c:ptCount val="9"/>
                <c:pt idx="0">
                  <c:v>0.75900000000000079</c:v>
                </c:pt>
                <c:pt idx="1">
                  <c:v>0.8970000000000008</c:v>
                </c:pt>
                <c:pt idx="2">
                  <c:v>0.75800000000000078</c:v>
                </c:pt>
                <c:pt idx="3">
                  <c:v>0.79300000000000004</c:v>
                </c:pt>
                <c:pt idx="4">
                  <c:v>0.79300000000000004</c:v>
                </c:pt>
                <c:pt idx="5">
                  <c:v>0.65500000000000091</c:v>
                </c:pt>
                <c:pt idx="6">
                  <c:v>0.75800000000000078</c:v>
                </c:pt>
                <c:pt idx="7">
                  <c:v>0.58600000000000063</c:v>
                </c:pt>
                <c:pt idx="8">
                  <c:v>0.69000000000000095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4D-498C-A133-3D719DE0B68D}"/>
            </c:ext>
          </c:extLst>
        </c:ser>
        <c:axId val="113882240"/>
        <c:axId val="113883776"/>
      </c:barChart>
      <c:catAx>
        <c:axId val="11388224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3883776"/>
        <c:crossesAt val="0"/>
        <c:lblAlgn val="ctr"/>
        <c:lblOffset val="100"/>
        <c:tickLblSkip val="1"/>
        <c:tickMarkSkip val="1"/>
      </c:catAx>
      <c:valAx>
        <c:axId val="113883776"/>
        <c:scaling>
          <c:orientation val="minMax"/>
          <c:max val="1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it-IT" sz="1800" b="1" dirty="0" smtClean="0"/>
                  <a:t>Percentage of satisfaction</a:t>
                </a:r>
                <a:endParaRPr lang="it-IT" sz="1800" b="1" dirty="0"/>
              </a:p>
            </c:rich>
          </c:tx>
          <c:layout>
            <c:manualLayout>
              <c:xMode val="edge"/>
              <c:yMode val="edge"/>
              <c:x val="0.42053379232243532"/>
              <c:y val="0.88571343537415048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3882240"/>
        <c:crosses val="autoZero"/>
        <c:crossBetween val="between"/>
      </c:valAx>
      <c:spPr>
        <a:gradFill rotWithShape="0">
          <a:gsLst>
            <a:gs pos="0">
              <a:srgbClr val="5E9EFF"/>
            </a:gs>
            <a:gs pos="0">
              <a:srgbClr val="85C2FF"/>
            </a:gs>
            <a:gs pos="22000">
              <a:srgbClr val="C4D6EB"/>
            </a:gs>
            <a:gs pos="100000">
              <a:srgbClr val="FFEBFA"/>
            </a:gs>
          </a:gsLst>
          <a:lin ang="18900000" scaled="0"/>
        </a:gra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i="1"/>
            </a:pPr>
            <a:r>
              <a:rPr lang="it-IT" i="1" dirty="0" smtClean="0"/>
              <a:t>AFTER</a:t>
            </a:r>
            <a:r>
              <a:rPr lang="it-IT" i="1" baseline="0" dirty="0" smtClean="0"/>
              <a:t> 6 MONTHS OF APPLICATION</a:t>
            </a:r>
            <a:endParaRPr lang="it-IT" i="1" dirty="0"/>
          </a:p>
        </c:rich>
      </c:tx>
      <c:layout>
        <c:manualLayout>
          <c:xMode val="edge"/>
          <c:yMode val="edge"/>
          <c:x val="0.38552982410861592"/>
          <c:y val="3.13532145339699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3130809313046613"/>
          <c:y val="0.11016888727790455"/>
          <c:w val="0.7265281922242306"/>
          <c:h val="0.68334281648859074"/>
        </c:manualLayout>
      </c:layout>
      <c:barChart>
        <c:barDir val="bar"/>
        <c:grouping val="clustered"/>
        <c:ser>
          <c:idx val="0"/>
          <c:order val="0"/>
          <c:tx>
            <c:strRef>
              <c:f>'QUESTIONARIO ING FIDIA CAPELLI'!$A$3:$A$11</c:f>
              <c:strCache>
                <c:ptCount val="1"/>
                <c:pt idx="0">
                  <c:v>product on the whole fragrance pleasantness easy to absorb healthier hair improving scalp conditions more volume to the hair stronger hair thicker hair reduce hair loss</c:v>
                </c:pt>
              </c:strCache>
            </c:strRef>
          </c:tx>
          <c:spPr>
            <a:gradFill rotWithShape="0">
              <a:gsLst>
                <a:gs pos="0">
                  <a:srgbClr val="FFFFFF">
                    <a:gamma/>
                    <a:tint val="25490"/>
                    <a:invGamma/>
                  </a:srgbClr>
                </a:gs>
                <a:gs pos="100000">
                  <a:srgbClr val="FF6600"/>
                </a:gs>
              </a:gsLst>
              <a:lin ang="189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1440538998829697E-3"/>
                  <c:y val="-3.6496287436714827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86.7%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C4-467E-99F5-8E8041601FDD}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93.3%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C4-467E-99F5-8E8041601FDD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90.0%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C4-467E-99F5-8E8041601FDD}"/>
                </c:ext>
              </c:extLst>
            </c:dLbl>
            <c:dLbl>
              <c:idx val="3"/>
              <c:layout>
                <c:manualLayout>
                  <c:x val="-2.0171457387796292E-3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76.7%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C4-467E-99F5-8E8041601FDD}"/>
                </c:ext>
              </c:extLst>
            </c:dLbl>
            <c:dLbl>
              <c:idx val="4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83.3%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C4-467E-99F5-8E8041601FDD}"/>
                </c:ext>
              </c:extLst>
            </c:dLbl>
            <c:dLbl>
              <c:idx val="5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66.7%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C4-467E-99F5-8E8041601FDD}"/>
                </c:ext>
              </c:extLst>
            </c:dLbl>
            <c:dLbl>
              <c:idx val="6"/>
              <c:layout>
                <c:manualLayout>
                  <c:x val="-4.0342914775592584E-3"/>
                  <c:y val="-4.3494950290744697E-1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90.0%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1C4-467E-99F5-8E8041601FDD}"/>
                </c:ext>
              </c:extLst>
            </c:dLbl>
            <c:dLbl>
              <c:idx val="7"/>
              <c:layout>
                <c:manualLayout>
                  <c:x val="3.2417937130579154E-3"/>
                  <c:y val="-6.1919840091162843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50.0%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C4-467E-99F5-8E8041601FDD}"/>
                </c:ext>
              </c:extLst>
            </c:dLbl>
            <c:dLbl>
              <c:idx val="8"/>
              <c:layout>
                <c:manualLayout>
                  <c:x val="5.0984549775453499E-3"/>
                  <c:y val="6.460989529333746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32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86.7%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1C4-467E-99F5-8E8041601FDD}"/>
                </c:ext>
              </c:extLst>
            </c:dLbl>
            <c:dLbl>
              <c:idx val="9"/>
              <c:layout>
                <c:manualLayout>
                  <c:x val="-4.0342914775592584E-3"/>
                  <c:y val="9.4899169632265724E-3"/>
                </c:manualLayout>
              </c:layout>
              <c:tx>
                <c:rich>
                  <a:bodyPr/>
                  <a:lstStyle/>
                  <a:p>
                    <a:r>
                      <a:rPr lang="it-IT" sz="1100">
                        <a:latin typeface="Calibri" panose="020F0502020204030204" pitchFamily="34" charset="0"/>
                      </a:rPr>
                      <a:t>100%</a:t>
                    </a:r>
                    <a:endParaRPr lang="it-IT"/>
                  </a:p>
                </c:rich>
              </c:tx>
              <c:dLblPos val="outEnd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C4-467E-99F5-8E8041601FD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it-IT" sz="1100">
                        <a:latin typeface="Calibri" panose="020F0502020204030204" pitchFamily="34" charset="0"/>
                      </a:rPr>
                      <a:t>100%</a:t>
                    </a:r>
                    <a:endParaRPr lang="it-IT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C4-467E-99F5-8E8041601FD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'QUESTIONARIO ING FIDIA CAPELLI'!$A$3:$A$11</c:f>
              <c:strCache>
                <c:ptCount val="9"/>
                <c:pt idx="0">
                  <c:v>product on the whole</c:v>
                </c:pt>
                <c:pt idx="1">
                  <c:v>fragrance pleasantness</c:v>
                </c:pt>
                <c:pt idx="2">
                  <c:v>easy to absorb</c:v>
                </c:pt>
                <c:pt idx="3">
                  <c:v>healthier hair</c:v>
                </c:pt>
                <c:pt idx="4">
                  <c:v>improving scalp conditions</c:v>
                </c:pt>
                <c:pt idx="5">
                  <c:v>more volume to the hair</c:v>
                </c:pt>
                <c:pt idx="6">
                  <c:v>stronger hair</c:v>
                </c:pt>
                <c:pt idx="7">
                  <c:v>thicker hair</c:v>
                </c:pt>
                <c:pt idx="8">
                  <c:v>reduce hair loss</c:v>
                </c:pt>
              </c:strCache>
            </c:strRef>
          </c:cat>
          <c:val>
            <c:numRef>
              <c:f>'QUESTIONARIO ING FIDIA CAPELLI'!$B$3:$B$11</c:f>
              <c:numCache>
                <c:formatCode>0.0%</c:formatCode>
                <c:ptCount val="9"/>
                <c:pt idx="0">
                  <c:v>0.86700000000000066</c:v>
                </c:pt>
                <c:pt idx="1">
                  <c:v>0.93300000000000005</c:v>
                </c:pt>
                <c:pt idx="2">
                  <c:v>0.9</c:v>
                </c:pt>
                <c:pt idx="3">
                  <c:v>0.76700000000000079</c:v>
                </c:pt>
                <c:pt idx="4">
                  <c:v>0.83300000000000063</c:v>
                </c:pt>
                <c:pt idx="5">
                  <c:v>0.66700000000000093</c:v>
                </c:pt>
                <c:pt idx="6">
                  <c:v>0.9</c:v>
                </c:pt>
                <c:pt idx="7">
                  <c:v>0.5</c:v>
                </c:pt>
                <c:pt idx="8">
                  <c:v>0.86700000000000066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1C4-467E-99F5-8E8041601FDD}"/>
            </c:ext>
          </c:extLst>
        </c:ser>
        <c:axId val="114773376"/>
        <c:axId val="114787456"/>
      </c:barChart>
      <c:catAx>
        <c:axId val="11477337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4787456"/>
        <c:crossesAt val="0"/>
        <c:lblAlgn val="ctr"/>
        <c:lblOffset val="100"/>
        <c:tickLblSkip val="1"/>
        <c:tickMarkSkip val="1"/>
      </c:catAx>
      <c:valAx>
        <c:axId val="114787456"/>
        <c:scaling>
          <c:orientation val="minMax"/>
          <c:max val="1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it-IT" sz="1800" b="1" dirty="0" smtClean="0"/>
                  <a:t>Percentage of</a:t>
                </a:r>
                <a:r>
                  <a:rPr lang="it-IT" sz="1800" b="1" baseline="0" dirty="0" smtClean="0"/>
                  <a:t> satisfaction</a:t>
                </a:r>
                <a:endParaRPr lang="it-IT" sz="1800" b="1" dirty="0"/>
              </a:p>
            </c:rich>
          </c:tx>
          <c:layout>
            <c:manualLayout>
              <c:xMode val="edge"/>
              <c:yMode val="edge"/>
              <c:x val="0.42132948293512934"/>
              <c:y val="0.88977770783378762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4773376"/>
        <c:crosses val="autoZero"/>
        <c:crossBetween val="between"/>
        <c:majorUnit val="0.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685E5-422B-D94B-BB55-82D7ED0F18D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F7BAA-3103-9542-9D68-B313E43A8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16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0F0A0-0F41-FF4D-B991-AD8ED4D8E2CB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491C-2DE0-C14C-AB0C-A83AF8E15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872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437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526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105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70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479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82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aim of the study is to evaluate the in vivo efficacy of two lotions in preventing the hair loss, one for males and another for females. </a:t>
            </a:r>
          </a:p>
          <a:p>
            <a:r>
              <a:rPr lang="en-US" dirty="0" smtClean="0"/>
              <a:t>Population: </a:t>
            </a:r>
          </a:p>
          <a:p>
            <a:r>
              <a:rPr lang="en-US" dirty="0" smtClean="0"/>
              <a:t>-  30 males, 18-50 years old, suffering from alopecia in stages II-IV of the Norwood-Hamilton scale. </a:t>
            </a:r>
          </a:p>
          <a:p>
            <a:r>
              <a:rPr lang="en-US" dirty="0" smtClean="0"/>
              <a:t>-  30 females, 30-60 years old, suffering from alopecia in stages I-II of the Ludwig scale. </a:t>
            </a:r>
          </a:p>
          <a:p>
            <a:r>
              <a:rPr lang="en-US" dirty="0" smtClean="0"/>
              <a:t>Description of  </a:t>
            </a:r>
          </a:p>
          <a:p>
            <a:r>
              <a:rPr lang="en-US" dirty="0" smtClean="0"/>
              <a:t>Intervention: </a:t>
            </a:r>
          </a:p>
          <a:p>
            <a:r>
              <a:rPr lang="en-US" dirty="0" smtClean="0"/>
              <a:t>The  aim  of  the  study  is  to  evaluate  the  in  vivo  efficacy  of  two  topical lotions  as  a  coadjutant  treatment  in  preventing  the  hair  loss  and  for strengthening and reinvigorating the hair. </a:t>
            </a:r>
          </a:p>
          <a:p>
            <a:r>
              <a:rPr lang="en-US" dirty="0" smtClean="0"/>
              <a:t>The following evaluations are performed at the baseline, after 1, 3 and 6 months of lotion application: </a:t>
            </a:r>
          </a:p>
          <a:p>
            <a:r>
              <a:rPr lang="en-US" dirty="0" smtClean="0"/>
              <a:t>-  </a:t>
            </a:r>
            <a:r>
              <a:rPr lang="en-US" dirty="0" err="1" smtClean="0"/>
              <a:t>phototrichogram</a:t>
            </a:r>
            <a:r>
              <a:rPr lang="en-US" dirty="0" smtClean="0"/>
              <a:t>; </a:t>
            </a:r>
          </a:p>
          <a:p>
            <a:r>
              <a:rPr lang="en-US" dirty="0" smtClean="0"/>
              <a:t>-  resistance of the hair to traction (by means of pull test); </a:t>
            </a:r>
          </a:p>
          <a:p>
            <a:r>
              <a:rPr lang="en-US" dirty="0" smtClean="0"/>
              <a:t>-  number of hair lost during the washing (by means of wash test); </a:t>
            </a:r>
          </a:p>
          <a:p>
            <a:r>
              <a:rPr lang="en-US" dirty="0" smtClean="0"/>
              <a:t>-  objective dermatological evaluation of the scalp and the tolerability; </a:t>
            </a:r>
          </a:p>
          <a:p>
            <a:r>
              <a:rPr lang="en-US" dirty="0" smtClean="0"/>
              <a:t>-  digital images of the head; </a:t>
            </a:r>
          </a:p>
          <a:p>
            <a:r>
              <a:rPr lang="en-US" dirty="0" smtClean="0"/>
              <a:t>-  diameter of hair (Scanning Electron Microscope).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Liposomi a base di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Dihomo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-gamma-linolenico acido,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Equolo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Propionil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-L-carnitina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HCl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lozione alopecia uomo e donna (dispersione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liposomiale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9E6C-DAEA-4A9D-87C2-250A4F2201A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8962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880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3004800" cy="5943600"/>
          </a:xfrm>
          <a:prstGeom prst="rect">
            <a:avLst/>
          </a:prstGeom>
          <a:solidFill>
            <a:schemeClr val="tx2"/>
          </a:solidFill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Cover image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943600"/>
            <a:ext cx="13004800" cy="2184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1" y="8128000"/>
            <a:ext cx="130048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19436" y="1436913"/>
            <a:ext cx="13003214" cy="479213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43" name="Title 41"/>
          <p:cNvSpPr>
            <a:spLocks noGrp="1"/>
          </p:cNvSpPr>
          <p:nvPr>
            <p:ph type="title"/>
          </p:nvPr>
        </p:nvSpPr>
        <p:spPr>
          <a:xfrm>
            <a:off x="4093201" y="5940428"/>
            <a:ext cx="8200100" cy="2178319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711" y="494165"/>
            <a:ext cx="1789301" cy="684144"/>
          </a:xfrm>
          <a:prstGeom prst="rect">
            <a:avLst/>
          </a:prstGeom>
        </p:spPr>
      </p:pic>
      <p:pic>
        <p:nvPicPr>
          <p:cNvPr id="14" name="Picture 13" descr="tagline-negativ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825" y="681168"/>
            <a:ext cx="4354341" cy="310138"/>
          </a:xfrm>
          <a:prstGeom prst="rect">
            <a:avLst/>
          </a:prstGeom>
        </p:spPr>
      </p:pic>
      <p:sp>
        <p:nvSpPr>
          <p:cNvPr id="15" name="Rectangle 8"/>
          <p:cNvSpPr/>
          <p:nvPr userDrawn="1"/>
        </p:nvSpPr>
        <p:spPr>
          <a:xfrm>
            <a:off x="11391244" y="9137649"/>
            <a:ext cx="888357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1" y="8595857"/>
            <a:ext cx="4093198" cy="11717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it-IT" dirty="0" smtClean="0"/>
              <a:t>v</a:t>
            </a:r>
            <a:endParaRPr lang="it-IT" dirty="0"/>
          </a:p>
        </p:txBody>
      </p:sp>
      <p:sp>
        <p:nvSpPr>
          <p:cNvPr id="16" name="TextBox 26"/>
          <p:cNvSpPr txBox="1"/>
          <p:nvPr userDrawn="1"/>
        </p:nvSpPr>
        <p:spPr>
          <a:xfrm>
            <a:off x="1014256" y="9137649"/>
            <a:ext cx="3126602" cy="360850"/>
          </a:xfrm>
          <a:prstGeom prst="rect">
            <a:avLst/>
          </a:prstGeom>
          <a:noFill/>
        </p:spPr>
        <p:txBody>
          <a:bodyPr wrap="square" lIns="107937" tIns="71991" rIns="107937" bIns="71991" rtlCol="0">
            <a:spAutoFit/>
          </a:bodyPr>
          <a:lstStyle/>
          <a:p>
            <a:r>
              <a:rPr lang="en-US" sz="1400" b="1" i="0" cap="none" spc="0" dirty="0" err="1" smtClean="0">
                <a:solidFill>
                  <a:schemeClr val="tx2"/>
                </a:solidFill>
                <a:latin typeface="Source Sans Pro"/>
                <a:cs typeface="Lato Black"/>
              </a:rPr>
              <a:t>www.fidiapharma.com</a:t>
            </a:r>
            <a:endParaRPr lang="en-US" sz="1400" b="1" i="0" cap="none" spc="0" dirty="0" smtClean="0">
              <a:solidFill>
                <a:schemeClr val="tx2"/>
              </a:solidFill>
              <a:latin typeface="Source Sans Pro"/>
              <a:cs typeface="Lato Black"/>
            </a:endParaRPr>
          </a:p>
        </p:txBody>
      </p:sp>
      <p:sp>
        <p:nvSpPr>
          <p:cNvPr id="17" name="Rectangle 8"/>
          <p:cNvSpPr/>
          <p:nvPr userDrawn="1"/>
        </p:nvSpPr>
        <p:spPr>
          <a:xfrm>
            <a:off x="4093199" y="9137649"/>
            <a:ext cx="8186401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19" name="Rectangle 8"/>
          <p:cNvSpPr/>
          <p:nvPr userDrawn="1"/>
        </p:nvSpPr>
        <p:spPr>
          <a:xfrm>
            <a:off x="4093199" y="9137649"/>
            <a:ext cx="8186401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lvl1pPr algn="l">
              <a:defRPr sz="1400" cap="all" spc="100">
                <a:solidFill>
                  <a:srgbClr val="C3E0FF"/>
                </a:solidFill>
                <a:latin typeface="Lato Regular"/>
                <a:cs typeface="Lato Regular"/>
              </a:defRPr>
            </a:lvl1pPr>
          </a:lstStyle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21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 vert="horz" lIns="179978" tIns="71991" rIns="179978" bIns="71991" rtlCol="0" anchor="t" anchorCtr="0"/>
          <a:lstStyle>
            <a:lvl1pPr algn="l">
              <a:defRPr sz="1400" cap="all" spc="10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574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endParaRPr lang="it-IT" dirty="0"/>
          </a:p>
        </p:txBody>
      </p:sp>
      <p:graphicFrame>
        <p:nvGraphicFramePr>
          <p:cNvPr id="29" name="Tabella 28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151531350"/>
              </p:ext>
            </p:extLst>
          </p:nvPr>
        </p:nvGraphicFramePr>
        <p:xfrm>
          <a:off x="741521" y="4667063"/>
          <a:ext cx="11538080" cy="3317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4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4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1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7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898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05913"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5913"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5913"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41068"/>
            <a:ext cx="11549370" cy="1393985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Segnaposto immagine 31"/>
          <p:cNvSpPr>
            <a:spLocks noGrp="1"/>
          </p:cNvSpPr>
          <p:nvPr>
            <p:ph type="pic" sz="quarter" idx="15" hasCustomPrompt="1"/>
          </p:nvPr>
        </p:nvSpPr>
        <p:spPr>
          <a:xfrm>
            <a:off x="730251" y="4841875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3" name="Segnaposto immagine 31"/>
          <p:cNvSpPr>
            <a:spLocks noGrp="1"/>
          </p:cNvSpPr>
          <p:nvPr>
            <p:ph type="pic" sz="quarter" idx="16" hasCustomPrompt="1"/>
          </p:nvPr>
        </p:nvSpPr>
        <p:spPr>
          <a:xfrm>
            <a:off x="4825875" y="4841875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4" name="Segnaposto immagine 31"/>
          <p:cNvSpPr>
            <a:spLocks noGrp="1"/>
          </p:cNvSpPr>
          <p:nvPr>
            <p:ph type="pic" sz="quarter" idx="17" hasCustomPrompt="1"/>
          </p:nvPr>
        </p:nvSpPr>
        <p:spPr>
          <a:xfrm>
            <a:off x="8916651" y="4841875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5" name="Segnaposto immagine 31"/>
          <p:cNvSpPr>
            <a:spLocks noGrp="1"/>
          </p:cNvSpPr>
          <p:nvPr>
            <p:ph type="pic" sz="quarter" idx="18" hasCustomPrompt="1"/>
          </p:nvPr>
        </p:nvSpPr>
        <p:spPr>
          <a:xfrm>
            <a:off x="730251" y="5937206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6" name="Segnaposto immagine 31"/>
          <p:cNvSpPr>
            <a:spLocks noGrp="1"/>
          </p:cNvSpPr>
          <p:nvPr>
            <p:ph type="pic" sz="quarter" idx="19" hasCustomPrompt="1"/>
          </p:nvPr>
        </p:nvSpPr>
        <p:spPr>
          <a:xfrm>
            <a:off x="4825875" y="5937206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7" name="Segnaposto immagine 31"/>
          <p:cNvSpPr>
            <a:spLocks noGrp="1"/>
          </p:cNvSpPr>
          <p:nvPr>
            <p:ph type="pic" sz="quarter" idx="20" hasCustomPrompt="1"/>
          </p:nvPr>
        </p:nvSpPr>
        <p:spPr>
          <a:xfrm>
            <a:off x="8916651" y="5937206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8" name="Segnaposto immagine 31"/>
          <p:cNvSpPr>
            <a:spLocks noGrp="1"/>
          </p:cNvSpPr>
          <p:nvPr>
            <p:ph type="pic" sz="quarter" idx="21" hasCustomPrompt="1"/>
          </p:nvPr>
        </p:nvSpPr>
        <p:spPr>
          <a:xfrm>
            <a:off x="730251" y="7048410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9" name="Segnaposto immagine 31"/>
          <p:cNvSpPr>
            <a:spLocks noGrp="1"/>
          </p:cNvSpPr>
          <p:nvPr>
            <p:ph type="pic" sz="quarter" idx="22" hasCustomPrompt="1"/>
          </p:nvPr>
        </p:nvSpPr>
        <p:spPr>
          <a:xfrm>
            <a:off x="4825875" y="7048410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40" name="Segnaposto immagine 31"/>
          <p:cNvSpPr>
            <a:spLocks noGrp="1"/>
          </p:cNvSpPr>
          <p:nvPr>
            <p:ph type="pic" sz="quarter" idx="23" hasCustomPrompt="1"/>
          </p:nvPr>
        </p:nvSpPr>
        <p:spPr>
          <a:xfrm>
            <a:off x="8916651" y="7048410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41" name="Segnaposto data 4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2" name="Segnaposto piè di pagina 4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386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0001" y="4714684"/>
            <a:ext cx="11559599" cy="33143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720001" y="4714685"/>
            <a:ext cx="6528972" cy="331438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4363" y="4714685"/>
            <a:ext cx="4835236" cy="17938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XX%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0001" y="8029065"/>
            <a:ext cx="11559599" cy="0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44363" y="6508485"/>
            <a:ext cx="4835236" cy="8730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cap="all" spc="149" baseline="0">
                <a:solidFill>
                  <a:schemeClr val="tx2"/>
                </a:solidFill>
                <a:latin typeface="Lato" pitchFamily="34" charset="0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41068"/>
            <a:ext cx="11549370" cy="1393985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015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egnaposto SmartArt 5"/>
          <p:cNvSpPr>
            <a:spLocks noGrp="1"/>
          </p:cNvSpPr>
          <p:nvPr>
            <p:ph type="dgm" sz="quarter" idx="12" hasCustomPrompt="1"/>
          </p:nvPr>
        </p:nvSpPr>
        <p:spPr>
          <a:xfrm>
            <a:off x="720725" y="3047875"/>
            <a:ext cx="11558588" cy="4968674"/>
          </a:xfrm>
          <a:prstGeom prst="rect">
            <a:avLst/>
          </a:prstGeom>
          <a:solidFill>
            <a:schemeClr val="bg2"/>
          </a:solidFill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Your chart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3718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42378" y="4682934"/>
            <a:ext cx="8128230" cy="33018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2400" b="0" i="0">
                <a:solidFill>
                  <a:schemeClr val="tx2"/>
                </a:solidFill>
                <a:latin typeface="Source Sans Pro"/>
                <a:cs typeface="Source Sans Pro"/>
              </a:defRPr>
            </a:lvl1pPr>
            <a:lvl2pPr>
              <a:defRPr sz="3600" b="0" i="0">
                <a:latin typeface="Source Sans Pro"/>
                <a:cs typeface="Source Sans Pro"/>
              </a:defRPr>
            </a:lvl2pPr>
            <a:lvl3pPr>
              <a:defRPr sz="3600" b="0" i="0">
                <a:latin typeface="Source Sans Pro"/>
                <a:cs typeface="Source Sans Pro"/>
              </a:defRPr>
            </a:lvl3pPr>
            <a:lvl4pPr>
              <a:defRPr sz="3600" b="0" i="0">
                <a:latin typeface="Source Sans Pro"/>
                <a:cs typeface="Source Sans Pro"/>
              </a:defRPr>
            </a:lvl4pPr>
            <a:lvl5pPr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77875" y="1854118"/>
            <a:ext cx="4730581" cy="173347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XX%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94365" y="2651079"/>
            <a:ext cx="4778064" cy="8730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cap="all" spc="149" baseline="0">
                <a:solidFill>
                  <a:schemeClr val="tx2"/>
                </a:solidFill>
                <a:latin typeface="Lato" pitchFamily="34" charset="0"/>
                <a:cs typeface="Lato" pitchFamily="34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5794365" y="2365346"/>
            <a:ext cx="4778064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data 1"/>
          <p:cNvSpPr>
            <a:spLocks noGrp="1"/>
          </p:cNvSpPr>
          <p:nvPr>
            <p:ph type="dt" sz="half" idx="15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6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958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abella 8"/>
          <p:cNvSpPr>
            <a:spLocks noGrp="1"/>
          </p:cNvSpPr>
          <p:nvPr>
            <p:ph type="tbl" sz="quarter" idx="15" hasCustomPrompt="1"/>
          </p:nvPr>
        </p:nvSpPr>
        <p:spPr>
          <a:xfrm>
            <a:off x="720001" y="4708652"/>
            <a:ext cx="11559598" cy="3320924"/>
          </a:xfrm>
          <a:prstGeom prst="rect">
            <a:avLst/>
          </a:prstGeom>
          <a:solidFill>
            <a:schemeClr val="bg2"/>
          </a:solidFill>
        </p:spPr>
        <p:txBody>
          <a:bodyPr vert="horz" anchor="ctr" anchorCtr="0"/>
          <a:lstStyle>
            <a:lvl1pPr marL="0" indent="0" algn="ctr">
              <a:buFontTx/>
              <a:buNone/>
              <a:defRPr sz="1800" cap="all" spc="100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err="1" smtClean="0"/>
              <a:t>Table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50732"/>
            <a:ext cx="11549370" cy="1533384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119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 hasCustomPrompt="1"/>
          </p:nvPr>
        </p:nvSpPr>
        <p:spPr>
          <a:xfrm>
            <a:off x="4093199" y="3783014"/>
            <a:ext cx="8177300" cy="2156777"/>
          </a:xfrm>
        </p:spPr>
        <p:txBody>
          <a:bodyPr anchor="ctr" anchorCtr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8053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77875" y="1219157"/>
            <a:ext cx="4730581" cy="1733476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XX%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94365" y="2016119"/>
            <a:ext cx="4778064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>
              <a:buNone/>
              <a:defRPr sz="2400" b="1" cap="all" spc="149" baseline="0">
                <a:solidFill>
                  <a:schemeClr val="tx2"/>
                </a:solidFill>
                <a:latin typeface="Lato" pitchFamily="34" charset="0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77875" y="3446486"/>
            <a:ext cx="4730581" cy="1733476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YY%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63" y="4243448"/>
            <a:ext cx="4778065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>
              <a:buNone/>
              <a:defRPr lang="en-US" sz="2400" b="1" kern="1200" cap="all" spc="149" baseline="0" dirty="0">
                <a:solidFill>
                  <a:schemeClr val="tx2"/>
                </a:solidFill>
                <a:latin typeface="Lato" pitchFamily="34" charset="0"/>
                <a:ea typeface="+mn-ea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77875" y="5654278"/>
            <a:ext cx="4730581" cy="1733476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ZZ%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794365" y="6451239"/>
            <a:ext cx="4778064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>
              <a:buNone/>
              <a:defRPr lang="en-US" sz="2400" b="1" kern="1200" cap="all" spc="149" baseline="0" dirty="0" smtClean="0">
                <a:solidFill>
                  <a:schemeClr val="tx2"/>
                </a:solidFill>
                <a:latin typeface="Lato" pitchFamily="34" charset="0"/>
                <a:ea typeface="+mn-ea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5794365" y="3905094"/>
            <a:ext cx="4778064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 userDrawn="1"/>
        </p:nvCxnSpPr>
        <p:spPr>
          <a:xfrm>
            <a:off x="5794365" y="6175128"/>
            <a:ext cx="4778064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 userDrawn="1"/>
        </p:nvCxnSpPr>
        <p:spPr>
          <a:xfrm>
            <a:off x="5794365" y="1730386"/>
            <a:ext cx="4778064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data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730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823912"/>
            <a:ext cx="13003213" cy="7304086"/>
          </a:xfrm>
          <a:prstGeom prst="rect">
            <a:avLst/>
          </a:prstGeom>
          <a:solidFill>
            <a:srgbClr val="E4E2E4"/>
          </a:solidFill>
        </p:spPr>
        <p:txBody>
          <a:bodyPr vert="horz" lIns="91428" tIns="45714" rIns="91428" bIns="45714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Background image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91826" y="5271799"/>
            <a:ext cx="3068726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2400" b="1" cap="all" spc="149" baseline="0">
                <a:solidFill>
                  <a:schemeClr val="tx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9391826" y="2311198"/>
            <a:ext cx="3068726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2400" b="1" cap="all" spc="149" baseline="0">
                <a:solidFill>
                  <a:schemeClr val="tx2"/>
                </a:solidFill>
                <a:latin typeface="Lato" pitchFamily="34" charset="0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8" name="Segnaposto tes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9391826" y="507980"/>
            <a:ext cx="3068726" cy="18032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it-IT" dirty="0" smtClean="0"/>
              <a:t>XX</a:t>
            </a:r>
            <a:endParaRPr lang="it-IT" dirty="0"/>
          </a:p>
        </p:txBody>
      </p:sp>
      <p:sp>
        <p:nvSpPr>
          <p:cNvPr id="9" name="Segnaposto tes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9391826" y="3468581"/>
            <a:ext cx="3068726" cy="18032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it-IT" dirty="0" smtClean="0"/>
              <a:t>XX</a:t>
            </a:r>
            <a:endParaRPr lang="it-IT" dirty="0"/>
          </a:p>
        </p:txBody>
      </p:sp>
      <p:sp>
        <p:nvSpPr>
          <p:cNvPr id="26" name="TextBox 16"/>
          <p:cNvSpPr txBox="1"/>
          <p:nvPr userDrawn="1"/>
        </p:nvSpPr>
        <p:spPr>
          <a:xfrm>
            <a:off x="10593000" y="9137649"/>
            <a:ext cx="1686601" cy="360850"/>
          </a:xfrm>
          <a:prstGeom prst="rect">
            <a:avLst/>
          </a:prstGeom>
          <a:noFill/>
        </p:spPr>
        <p:txBody>
          <a:bodyPr wrap="square" lIns="179978" tIns="71991" rIns="179978" bIns="71991" rtlCol="0">
            <a:spAutoFit/>
          </a:bodyPr>
          <a:lstStyle/>
          <a:p>
            <a:pPr algn="r"/>
            <a:fld id="{BD041AA1-CE70-4446-98F5-CB3DBC716DC7}" type="slidenum">
              <a:rPr lang="en-US" sz="1400" b="1" smtClean="0">
                <a:solidFill>
                  <a:srgbClr val="FFFFFF"/>
                </a:solidFill>
                <a:latin typeface="Lato Black"/>
                <a:cs typeface="Lato Black"/>
              </a:rPr>
              <a:pPr algn="r"/>
              <a:t>‹#›</a:t>
            </a:fld>
            <a:endParaRPr lang="en-US" sz="1400" b="1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28" name="Date Placeholder 3"/>
          <p:cNvSpPr txBox="1">
            <a:spLocks/>
          </p:cNvSpPr>
          <p:nvPr userDrawn="1"/>
        </p:nvSpPr>
        <p:spPr>
          <a:xfrm>
            <a:off x="4093198" y="9428688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defPPr>
              <a:defRPr lang="en-US"/>
            </a:defPPr>
            <a:lvl1pPr marL="0" algn="l" defTabSz="650196" rtl="0" eaLnBrk="1" latinLnBrk="0" hangingPunct="1">
              <a:defRPr sz="1400" kern="1200" cap="all" spc="100">
                <a:solidFill>
                  <a:srgbClr val="C3E0FF"/>
                </a:solidFill>
                <a:latin typeface="Lato Regular"/>
                <a:ea typeface="+mn-ea"/>
                <a:cs typeface="Lato Regular"/>
              </a:defRPr>
            </a:lvl1pPr>
            <a:lvl2pPr marL="650196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90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86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82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78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73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369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63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APRIL 2016</a:t>
            </a:r>
            <a:endParaRPr lang="en-US" dirty="0"/>
          </a:p>
        </p:txBody>
      </p:sp>
      <p:sp>
        <p:nvSpPr>
          <p:cNvPr id="29" name="Footer Placeholder 23"/>
          <p:cNvSpPr txBox="1">
            <a:spLocks/>
          </p:cNvSpPr>
          <p:nvPr userDrawn="1"/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 vert="horz" lIns="179978" tIns="71991" rIns="179978" bIns="71991" rtlCol="0" anchor="t" anchorCtr="0"/>
          <a:lstStyle>
            <a:defPPr>
              <a:defRPr lang="en-US"/>
            </a:defPPr>
            <a:lvl1pPr marL="0" algn="l" defTabSz="650196" rtl="0" eaLnBrk="1" latinLnBrk="0" hangingPunct="1">
              <a:defRPr sz="1400" kern="1200" cap="all" spc="100">
                <a:solidFill>
                  <a:schemeClr val="bg1"/>
                </a:solidFill>
                <a:latin typeface="Lato Black"/>
                <a:ea typeface="+mn-ea"/>
                <a:cs typeface="Lato Black"/>
              </a:defRPr>
            </a:lvl1pPr>
            <a:lvl2pPr marL="650196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90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86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82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78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73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369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63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Company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49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823913"/>
            <a:ext cx="13003213" cy="73040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Background image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77702" y="5867489"/>
            <a:ext cx="4800292" cy="2378395"/>
          </a:xfrm>
          <a:prstGeom prst="rect">
            <a:avLst/>
          </a:prstGeom>
        </p:spPr>
        <p:txBody>
          <a:bodyPr vert="horz" lIns="107937" tIns="0" rIns="107937" bIns="0"/>
          <a:lstStyle>
            <a:lvl1pPr marL="0" indent="0" algn="r">
              <a:spcBef>
                <a:spcPts val="0"/>
              </a:spcBef>
              <a:buNone/>
              <a:defRPr b="1" cap="all" spc="149">
                <a:solidFill>
                  <a:srgbClr val="FFFFFF"/>
                </a:solidFill>
                <a:latin typeface="Lato" pitchFamily="34" charset="0"/>
                <a:cs typeface="Lato" pitchFamily="34" charset="0"/>
              </a:defRPr>
            </a:lvl1pPr>
            <a:lvl2pPr marL="650116" indent="0" algn="r">
              <a:buNone/>
              <a:defRPr cap="all" spc="149">
                <a:solidFill>
                  <a:srgbClr val="FFFFFF"/>
                </a:solidFill>
                <a:latin typeface="Lato Bold"/>
                <a:cs typeface="Lato Bold"/>
              </a:defRPr>
            </a:lvl2pPr>
            <a:lvl3pPr marL="1300230" indent="0" algn="r">
              <a:buNone/>
              <a:defRPr cap="all" spc="149">
                <a:solidFill>
                  <a:srgbClr val="FFFFFF"/>
                </a:solidFill>
                <a:latin typeface="Lato Bold"/>
                <a:cs typeface="Lato Bold"/>
              </a:defRPr>
            </a:lvl3pPr>
            <a:lvl4pPr marL="1950346" indent="0" algn="r">
              <a:buNone/>
              <a:defRPr cap="all" spc="149">
                <a:solidFill>
                  <a:srgbClr val="FFFFFF"/>
                </a:solidFill>
                <a:latin typeface="Lato Bold"/>
                <a:cs typeface="Lato Bold"/>
              </a:defRPr>
            </a:lvl4pPr>
            <a:lvl5pPr marL="2600462" indent="0" algn="r">
              <a:buNone/>
              <a:defRPr cap="all" spc="149">
                <a:solidFill>
                  <a:srgbClr val="FFFFFF"/>
                </a:solidFill>
                <a:latin typeface="Lato Bold"/>
                <a:cs typeface="Lato Bold"/>
              </a:defRPr>
            </a:lvl5pPr>
          </a:lstStyle>
          <a:p>
            <a:pPr lvl="0"/>
            <a:r>
              <a:rPr lang="it-IT" dirty="0" smtClean="0"/>
              <a:t>SECTION TITLE</a:t>
            </a:r>
            <a:endParaRPr lang="en-US" dirty="0"/>
          </a:p>
        </p:txBody>
      </p:sp>
      <p:sp>
        <p:nvSpPr>
          <p:cNvPr id="13" name="Title 21"/>
          <p:cNvSpPr>
            <a:spLocks noGrp="1"/>
          </p:cNvSpPr>
          <p:nvPr>
            <p:ph type="title" hasCustomPrompt="1"/>
          </p:nvPr>
        </p:nvSpPr>
        <p:spPr>
          <a:xfrm>
            <a:off x="6577703" y="3692676"/>
            <a:ext cx="4812912" cy="2174810"/>
          </a:xfrm>
        </p:spPr>
        <p:txBody>
          <a:bodyPr>
            <a:noAutofit/>
          </a:bodyPr>
          <a:lstStyle>
            <a:lvl1pPr algn="r">
              <a:defRPr sz="1490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r>
              <a:rPr lang="it-IT" dirty="0" smtClean="0"/>
              <a:t>X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8128000"/>
            <a:ext cx="13004800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243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544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30229" y="2472257"/>
            <a:ext cx="11549370" cy="565554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Font typeface="Arial"/>
              <a:buNone/>
              <a:defRPr sz="3600" b="0" i="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1221545" indent="-571430">
              <a:buFont typeface="Arial"/>
              <a:buChar char="•"/>
              <a:defRPr sz="3600" b="0" i="0">
                <a:latin typeface="Source Sans Pro"/>
                <a:cs typeface="Source Sans Pro"/>
              </a:defRPr>
            </a:lvl2pPr>
            <a:lvl3pPr marL="1871660" indent="-571430">
              <a:buFont typeface="Arial"/>
              <a:buChar char="•"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92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30229" y="2472256"/>
            <a:ext cx="11549370" cy="148044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10000"/>
              </a:lnSpc>
              <a:buFont typeface="Arial"/>
              <a:buNone/>
              <a:defRPr sz="3600" b="0" i="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30229" y="4697792"/>
            <a:ext cx="11549370" cy="2953650"/>
          </a:xfrm>
          <a:prstGeom prst="rect">
            <a:avLst/>
          </a:prstGeom>
        </p:spPr>
        <p:txBody>
          <a:bodyPr vert="horz" numCol="2" spcCol="359956">
            <a:noAutofit/>
          </a:bodyPr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669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491413" y="2458183"/>
            <a:ext cx="4749800" cy="5558368"/>
          </a:xfrm>
          <a:prstGeom prst="rect">
            <a:avLst/>
          </a:prstGeom>
          <a:solidFill>
            <a:srgbClr val="E4E2E4"/>
          </a:solidFill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7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30229" y="2458181"/>
            <a:ext cx="6457094" cy="14804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Font typeface="Arial"/>
              <a:buNone/>
              <a:defRPr sz="36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4682936"/>
            <a:ext cx="6457094" cy="3333613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685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20725" y="4682936"/>
            <a:ext cx="11558588" cy="3333765"/>
          </a:xfrm>
          <a:prstGeom prst="rect">
            <a:avLst/>
          </a:prstGeom>
          <a:solidFill>
            <a:srgbClr val="E4E2E4"/>
          </a:solidFill>
        </p:spPr>
        <p:txBody>
          <a:bodyPr vert="horz" anchor="ctr" anchorCtr="0"/>
          <a:lstStyle>
            <a:lvl1pPr marL="0" indent="0" algn="ctr">
              <a:buNone/>
              <a:defRPr sz="1800" b="0" i="0" cap="all" spc="149">
                <a:solidFill>
                  <a:srgbClr val="A6A6A6"/>
                </a:solidFill>
                <a:latin typeface="Lato Black"/>
                <a:cs typeface="Lato Black"/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30" y="2650732"/>
            <a:ext cx="8312172" cy="1533384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7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20725" y="4678104"/>
            <a:ext cx="8169525" cy="3322572"/>
          </a:xfrm>
          <a:prstGeom prst="rect">
            <a:avLst/>
          </a:prstGeom>
          <a:solidFill>
            <a:srgbClr val="E4E2E4"/>
          </a:solidFill>
        </p:spPr>
        <p:txBody>
          <a:bodyPr vert="horz" anchor="ctr" anchorCtr="0"/>
          <a:lstStyle>
            <a:lvl1pPr marL="0" indent="0" algn="ctr">
              <a:buNone/>
              <a:defRPr sz="1800" b="0" i="0" cap="all" spc="149">
                <a:solidFill>
                  <a:srgbClr val="A6A6A6"/>
                </a:solidFill>
                <a:latin typeface="Lato Black"/>
                <a:cs typeface="Lato Black"/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9219259" y="4662230"/>
            <a:ext cx="3060340" cy="33384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10000"/>
              </a:lnSpc>
              <a:buNone/>
              <a:defRPr sz="1800" b="1" i="0" baseline="0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  <a:lvl2pPr>
              <a:defRPr sz="3600" b="0" i="0">
                <a:latin typeface="Source Sans Pro"/>
                <a:cs typeface="Source Sans Pro"/>
              </a:defRPr>
            </a:lvl2pPr>
            <a:lvl3pPr>
              <a:defRPr sz="3600" b="0" i="0">
                <a:latin typeface="Source Sans Pro"/>
                <a:cs typeface="Source Sans Pro"/>
              </a:defRPr>
            </a:lvl3pPr>
            <a:lvl4pPr>
              <a:defRPr sz="3600" b="0" i="0">
                <a:latin typeface="Source Sans Pro"/>
                <a:cs typeface="Source Sans Pro"/>
              </a:defRPr>
            </a:lvl4pPr>
            <a:lvl5pPr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25188"/>
            <a:ext cx="11549370" cy="1393985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625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0220" y="4682933"/>
            <a:ext cx="11559380" cy="3349490"/>
          </a:xfrm>
          <a:prstGeom prst="rect">
            <a:avLst/>
          </a:prstGeom>
        </p:spPr>
        <p:txBody>
          <a:bodyPr vert="horz" lIns="0" tIns="0" rIns="0" bIns="0" numCol="3" spcCol="359956"/>
          <a:lstStyle>
            <a:lvl1pPr marL="0" marR="0" indent="0" algn="l" defTabSz="65011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/>
            </a:lvl2pPr>
            <a:lvl3pPr marL="1300230" indent="0">
              <a:buNone/>
              <a:defRPr/>
            </a:lvl3pPr>
            <a:lvl4pPr marL="1950346" indent="0">
              <a:buNone/>
              <a:defRPr/>
            </a:lvl4pPr>
            <a:lvl5pPr marL="2600462" indent="0">
              <a:buNone/>
              <a:defRPr/>
            </a:lvl5pPr>
          </a:lstStyle>
          <a:p>
            <a:pPr marL="0" marR="0" lvl="0" indent="0" algn="l" defTabSz="65011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41061"/>
            <a:ext cx="11549370" cy="1393985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444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93199" y="9137649"/>
            <a:ext cx="8186401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0593001" y="9137649"/>
            <a:ext cx="1686601" cy="360850"/>
          </a:xfrm>
          <a:prstGeom prst="rect">
            <a:avLst/>
          </a:prstGeom>
          <a:noFill/>
        </p:spPr>
        <p:txBody>
          <a:bodyPr wrap="square" lIns="179978" tIns="71991" rIns="179978" bIns="71991" rtlCol="0">
            <a:spAutoFit/>
          </a:bodyPr>
          <a:lstStyle/>
          <a:p>
            <a:pPr algn="r"/>
            <a:fld id="{BD041AA1-CE70-4446-98F5-CB3DBC716DC7}" type="slidenum">
              <a:rPr lang="en-US" sz="1400" b="1" smtClean="0">
                <a:solidFill>
                  <a:srgbClr val="FFFFFF"/>
                </a:solidFill>
                <a:latin typeface="Lato Black"/>
                <a:cs typeface="Lato Black"/>
              </a:rPr>
              <a:pPr algn="r"/>
              <a:t>‹#›</a:t>
            </a:fld>
            <a:endParaRPr lang="en-US" sz="1400" b="1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29" name="Title Placeholder 28"/>
          <p:cNvSpPr>
            <a:spLocks noGrp="1"/>
          </p:cNvSpPr>
          <p:nvPr userDrawn="1">
            <p:ph type="title"/>
          </p:nvPr>
        </p:nvSpPr>
        <p:spPr>
          <a:xfrm>
            <a:off x="720001" y="618296"/>
            <a:ext cx="11559599" cy="1389221"/>
          </a:xfrm>
          <a:prstGeom prst="rect">
            <a:avLst/>
          </a:prstGeom>
        </p:spPr>
        <p:txBody>
          <a:bodyPr vert="horz" lIns="107987" tIns="46794" rIns="107987" bIns="46794" rtlCol="0" anchor="t" anchorCtr="0">
            <a:noAutofit/>
          </a:bodyPr>
          <a:lstStyle/>
          <a:p>
            <a:endParaRPr lang="en-US" dirty="0"/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0" y="4681918"/>
            <a:ext cx="130032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 userDrawn="1"/>
        </p:nvCxnSpPr>
        <p:spPr>
          <a:xfrm>
            <a:off x="0" y="3036372"/>
            <a:ext cx="130032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 userDrawn="1"/>
        </p:nvCxnSpPr>
        <p:spPr>
          <a:xfrm>
            <a:off x="0" y="8016699"/>
            <a:ext cx="130032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lvl1pPr algn="l">
              <a:defRPr sz="1400" cap="all" spc="100">
                <a:solidFill>
                  <a:srgbClr val="C3E0FF"/>
                </a:solidFill>
                <a:latin typeface="Lato Regular"/>
                <a:cs typeface="Lato Regular"/>
              </a:defRPr>
            </a:lvl1pPr>
          </a:lstStyle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22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 vert="horz" lIns="179978" tIns="71991" rIns="179978" bIns="71991" rtlCol="0" anchor="t" anchorCtr="0"/>
          <a:lstStyle>
            <a:lvl1pPr algn="l">
              <a:defRPr sz="1400" cap="all" spc="10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 lang="en-US" dirty="0"/>
          </a:p>
        </p:txBody>
      </p:sp>
      <p:pic>
        <p:nvPicPr>
          <p:cNvPr id="23" name="Immagine 22" descr="FIDIA_logo_MASTER_WEB_01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" y="9076813"/>
            <a:ext cx="1431323" cy="533412"/>
          </a:xfrm>
          <a:prstGeom prst="rect">
            <a:avLst/>
          </a:prstGeom>
        </p:spPr>
      </p:pic>
      <p:sp>
        <p:nvSpPr>
          <p:cNvPr id="11" name="Segnaposto testo 10"/>
          <p:cNvSpPr>
            <a:spLocks noGrp="1"/>
          </p:cNvSpPr>
          <p:nvPr>
            <p:ph type="body" idx="1"/>
          </p:nvPr>
        </p:nvSpPr>
        <p:spPr>
          <a:xfrm>
            <a:off x="720000" y="2276475"/>
            <a:ext cx="11559600" cy="6438900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0077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87" r:id="rId3"/>
    <p:sldLayoutId id="214748368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77" r:id="rId10"/>
    <p:sldLayoutId id="2147483669" r:id="rId11"/>
    <p:sldLayoutId id="2147483671" r:id="rId12"/>
    <p:sldLayoutId id="2147483672" r:id="rId13"/>
    <p:sldLayoutId id="2147483683" r:id="rId14"/>
    <p:sldLayoutId id="2147483686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650116" rtl="0" eaLnBrk="1" latinLnBrk="0" hangingPunct="1">
        <a:lnSpc>
          <a:spcPct val="90000"/>
        </a:lnSpc>
        <a:spcBef>
          <a:spcPct val="0"/>
        </a:spcBef>
        <a:buNone/>
        <a:defRPr sz="4300" b="0" i="0" kern="1200" cap="all" spc="0" baseline="0">
          <a:solidFill>
            <a:schemeClr val="tx2"/>
          </a:solidFill>
          <a:latin typeface="+mj-lt"/>
          <a:ea typeface="+mj-ea"/>
          <a:cs typeface="Lato Light"/>
        </a:defRPr>
      </a:lvl1pPr>
    </p:titleStyle>
    <p:bodyStyle>
      <a:lvl1pPr marL="487587" indent="-487587" algn="l" defTabSz="650116" rtl="0" eaLnBrk="1" latinLnBrk="0" hangingPunct="1">
        <a:spcBef>
          <a:spcPct val="20000"/>
        </a:spcBef>
        <a:buFont typeface="Arial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38" indent="-406323" algn="l" defTabSz="65011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88" indent="-325058" algn="l" defTabSz="65011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404" indent="-325058" algn="l" defTabSz="65011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925520" indent="-325058" algn="l" defTabSz="65011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635" indent="-325058" algn="l" defTabSz="6501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751" indent="-325058" algn="l" defTabSz="6501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866" indent="-325058" algn="l" defTabSz="6501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981" indent="-325058" algn="l" defTabSz="6501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16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30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46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462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578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693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808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923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 userDrawn="1"/>
        </p:nvSpPr>
        <p:spPr>
          <a:xfrm>
            <a:off x="0" y="0"/>
            <a:ext cx="13003213" cy="975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it-IT"/>
          </a:p>
        </p:txBody>
      </p:sp>
      <p:sp>
        <p:nvSpPr>
          <p:cNvPr id="7" name="Rectangle 1"/>
          <p:cNvSpPr/>
          <p:nvPr userDrawn="1"/>
        </p:nvSpPr>
        <p:spPr>
          <a:xfrm>
            <a:off x="720000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8" name="Rectangle 10"/>
          <p:cNvSpPr/>
          <p:nvPr userDrawn="1"/>
        </p:nvSpPr>
        <p:spPr>
          <a:xfrm>
            <a:off x="10839600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 userDrawn="1"/>
        </p:nvSpPr>
        <p:spPr>
          <a:xfrm>
            <a:off x="9152999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0" name="Rectangle 12"/>
          <p:cNvSpPr/>
          <p:nvPr userDrawn="1"/>
        </p:nvSpPr>
        <p:spPr>
          <a:xfrm>
            <a:off x="7466399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1" name="Rectangle 13"/>
          <p:cNvSpPr/>
          <p:nvPr userDrawn="1"/>
        </p:nvSpPr>
        <p:spPr>
          <a:xfrm>
            <a:off x="5779800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2" name="Rectangle 14"/>
          <p:cNvSpPr/>
          <p:nvPr userDrawn="1"/>
        </p:nvSpPr>
        <p:spPr>
          <a:xfrm>
            <a:off x="4093199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3" name="Rectangle 15"/>
          <p:cNvSpPr/>
          <p:nvPr userDrawn="1"/>
        </p:nvSpPr>
        <p:spPr>
          <a:xfrm>
            <a:off x="2406601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4" name="Rectangle 8"/>
          <p:cNvSpPr/>
          <p:nvPr userDrawn="1"/>
        </p:nvSpPr>
        <p:spPr>
          <a:xfrm>
            <a:off x="4093199" y="9137649"/>
            <a:ext cx="8186401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15" name="TextBox 16"/>
          <p:cNvSpPr txBox="1"/>
          <p:nvPr userDrawn="1"/>
        </p:nvSpPr>
        <p:spPr>
          <a:xfrm>
            <a:off x="10593001" y="9137649"/>
            <a:ext cx="1686601" cy="360850"/>
          </a:xfrm>
          <a:prstGeom prst="rect">
            <a:avLst/>
          </a:prstGeom>
          <a:noFill/>
        </p:spPr>
        <p:txBody>
          <a:bodyPr wrap="square" lIns="179978" tIns="71991" rIns="179978" bIns="71991" rtlCol="0">
            <a:spAutoFit/>
          </a:bodyPr>
          <a:lstStyle/>
          <a:p>
            <a:pPr algn="r"/>
            <a:fld id="{BD041AA1-CE70-4446-98F5-CB3DBC716DC7}" type="slidenum">
              <a:rPr lang="en-US" sz="1400" b="1" smtClean="0">
                <a:solidFill>
                  <a:srgbClr val="FFFFFF"/>
                </a:solidFill>
                <a:latin typeface="Lato Black"/>
                <a:cs typeface="Lato Black"/>
              </a:rPr>
              <a:pPr algn="r"/>
              <a:t>‹#›</a:t>
            </a:fld>
            <a:endParaRPr lang="en-US" sz="1400" b="1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lvl1pPr algn="l">
              <a:defRPr sz="1400" cap="all" spc="100">
                <a:solidFill>
                  <a:srgbClr val="C3E0FF"/>
                </a:solidFill>
                <a:latin typeface="Lato Regular"/>
                <a:cs typeface="Lato Regular"/>
              </a:defRPr>
            </a:lvl1pPr>
          </a:lstStyle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22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 vert="horz" lIns="179978" tIns="71991" rIns="179978" bIns="71991" rtlCol="0" anchor="t" anchorCtr="0"/>
          <a:lstStyle>
            <a:lvl1pPr algn="l">
              <a:defRPr sz="1400" cap="all" spc="10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 lang="en-US" dirty="0"/>
          </a:p>
        </p:txBody>
      </p:sp>
      <p:pic>
        <p:nvPicPr>
          <p:cNvPr id="18" name="Immagine 17" descr="FIDIA_logo_MASTER_WEB_01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" y="9076813"/>
            <a:ext cx="1431323" cy="533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387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</p:sldLayoutIdLst>
  <p:hf hdr="0"/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4571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4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4" indent="-228572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2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2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3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1409700"/>
            <a:ext cx="13004800" cy="4572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" y="494165"/>
            <a:ext cx="1789301" cy="684144"/>
          </a:xfrm>
          <a:prstGeom prst="rect">
            <a:avLst/>
          </a:prstGeom>
        </p:spPr>
      </p:pic>
      <p:pic>
        <p:nvPicPr>
          <p:cNvPr id="9" name="Picture 13" descr="tagline-negativ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756" y="681168"/>
            <a:ext cx="4354341" cy="31013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>
          <a:xfrm>
            <a:off x="4093199" y="9137650"/>
            <a:ext cx="8250897" cy="269899"/>
          </a:xfrm>
        </p:spPr>
        <p:txBody>
          <a:bodyPr/>
          <a:lstStyle/>
          <a:p>
            <a:pPr algn="ctr"/>
            <a:r>
              <a:rPr lang="en-US" dirty="0" smtClean="0"/>
              <a:t>PROF. GIOVANNI BROTZU</a:t>
            </a:r>
          </a:p>
          <a:p>
            <a:pPr algn="ctr"/>
            <a:r>
              <a:rPr lang="en-US" dirty="0" smtClean="0"/>
              <a:t>CONGRESSO S.I.TRI, NAPOLI 2018</a:t>
            </a:r>
            <a:endParaRPr lang="en-US" dirty="0"/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7340" cy="59436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81261" y="6340295"/>
            <a:ext cx="1211950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Liposomal solution containing DGLA, </a:t>
            </a:r>
            <a:r>
              <a:rPr lang="en-US" sz="3600" b="1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Equol</a:t>
            </a:r>
            <a:r>
              <a:rPr lang="en-US" sz="36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and</a:t>
            </a:r>
          </a:p>
          <a:p>
            <a:pPr algn="ctr"/>
            <a:r>
              <a:rPr lang="en-US" sz="3600" b="1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Carnitine</a:t>
            </a:r>
            <a:r>
              <a:rPr lang="en-US" sz="36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for the treatment of </a:t>
            </a:r>
            <a:r>
              <a:rPr lang="en-US" sz="3600" b="1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androgenetic</a:t>
            </a:r>
            <a:r>
              <a:rPr lang="en-US" sz="36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alopecia</a:t>
            </a:r>
            <a:endParaRPr lang="it-IT" sz="36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50760" y="9015211"/>
            <a:ext cx="2704563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539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81883" y="314109"/>
            <a:ext cx="11762894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Propionyl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-L-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Carnitine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energizing action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1883" y="1118177"/>
            <a:ext cx="11943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known activity of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its role as a transporter of long chain fatty acids in the mitochondria of the cell, producing energy thanks to the beta-oxidation of fatty acids.</a:t>
            </a:r>
            <a:endParaRPr lang="it-IT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1252" y="2639583"/>
            <a:ext cx="12338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Hollis Jr, Vincent W., and Melvin </a:t>
            </a:r>
            <a:r>
              <a:rPr lang="en-US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Blecher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"Carnitine Stimulated Transport of the Intermediates of Long Chain Fatty Acid β Oxidation in Liver and Heart Mitochondria."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Society for Experimental Biology and Medicine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125.4 (1967): 1201-1206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647" y="4679090"/>
            <a:ext cx="4327279" cy="3038759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99048" y="8247002"/>
            <a:ext cx="12761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"Charge influence of liposome on transdermal delivery efficacy." Soft Matter 9.23 (2013): 5649-5656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Jia-You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Tsong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-Long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Hwang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Yen-Ling Huang. "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delivery via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 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Nanoscience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2.1 (2006): 55-70.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81883" y="4991156"/>
            <a:ext cx="7777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Propionyl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-L-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gives positive charge to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improving their adhesion to the scalp.</a:t>
            </a:r>
            <a:endParaRPr lang="it-IT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450761" y="9028090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556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560229" y="38801"/>
            <a:ext cx="11893639" cy="760816"/>
          </a:xfrm>
          <a:prstGeom prst="rect">
            <a:avLst/>
          </a:prstGeom>
        </p:spPr>
        <p:txBody>
          <a:bodyPr vert="horz" lIns="107987" tIns="46794" rIns="107987" bIns="46794" rtlCol="0" anchor="t" anchorCtr="0">
            <a:noAutofit/>
          </a:bodyPr>
          <a:lstStyle>
            <a:lvl1pPr algn="l" defTabSz="650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0" i="0" kern="1200" cap="all" spc="0" baseline="0">
                <a:solidFill>
                  <a:schemeClr val="tx2"/>
                </a:solidFill>
                <a:latin typeface="+mj-lt"/>
                <a:ea typeface="+mj-ea"/>
                <a:cs typeface="Lato Light"/>
              </a:defRPr>
            </a:lvl1pPr>
          </a:lstStyle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summary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82880" y="1004458"/>
            <a:ext cx="12189095" cy="5808372"/>
          </a:xfrm>
          <a:prstGeom prst="rect">
            <a:avLst/>
          </a:prstGeom>
        </p:spPr>
        <p:txBody>
          <a:bodyPr>
            <a:no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Cationic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 diameter of less than 200 nm carry molecules into the hair follicles, ensuring local action.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DGLA is metabolized into PGE1 by the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cyclo-oxygenase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acts on endothelial cells, improving microcirculation and consequently the oxygenation of the hair bulbs and their metabolic supply.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Equol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counteracts the action of DHT, preventing the atrophy of hair follicles.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Propionyl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-L-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an energizing action by acting on the beta oxidation of lipid chains.</a:t>
            </a:r>
            <a:endParaRPr lang="it-IT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7213213" y="5574827"/>
            <a:ext cx="5285374" cy="3537351"/>
            <a:chOff x="3820477" y="4098019"/>
            <a:chExt cx="5945448" cy="3614833"/>
          </a:xfrm>
        </p:grpSpPr>
        <p:pic>
          <p:nvPicPr>
            <p:cNvPr id="9" name="Immagine 8" descr="http://www.salvareicapelli.com/wp-content/uploads/ciclodeicapelli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0477" y="4328852"/>
              <a:ext cx="4341124" cy="33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e 9"/>
            <p:cNvSpPr/>
            <p:nvPr/>
          </p:nvSpPr>
          <p:spPr>
            <a:xfrm>
              <a:off x="4628513" y="4699164"/>
              <a:ext cx="14702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 flipH="1">
              <a:off x="5362132" y="6417627"/>
              <a:ext cx="9409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7167987" y="6021712"/>
              <a:ext cx="184010" cy="1345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7746806" y="5542140"/>
              <a:ext cx="184010" cy="2101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4551338" y="4579272"/>
              <a:ext cx="14702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4821903" y="4659200"/>
              <a:ext cx="9409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16" name="Ovale 15"/>
            <p:cNvSpPr/>
            <p:nvPr/>
          </p:nvSpPr>
          <p:spPr>
            <a:xfrm flipH="1">
              <a:off x="4551338" y="4978914"/>
              <a:ext cx="14702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17" name="Ovale 16"/>
            <p:cNvSpPr/>
            <p:nvPr/>
          </p:nvSpPr>
          <p:spPr>
            <a:xfrm>
              <a:off x="4223340" y="4622962"/>
              <a:ext cx="147024" cy="2163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cxnSp>
          <p:nvCxnSpPr>
            <p:cNvPr id="18" name="Connettore 2 17"/>
            <p:cNvCxnSpPr>
              <a:stCxn id="19" idx="1"/>
            </p:cNvCxnSpPr>
            <p:nvPr/>
          </p:nvCxnSpPr>
          <p:spPr>
            <a:xfrm flipH="1">
              <a:off x="4722167" y="4279567"/>
              <a:ext cx="578818" cy="2980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300985" y="4098019"/>
              <a:ext cx="2051012" cy="36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</a:rPr>
                <a:t>Liposomi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Connettore 2 19"/>
            <p:cNvCxnSpPr>
              <a:endCxn id="13" idx="6"/>
            </p:cNvCxnSpPr>
            <p:nvPr/>
          </p:nvCxnSpPr>
          <p:spPr>
            <a:xfrm flipH="1">
              <a:off x="7930816" y="4862749"/>
              <a:ext cx="279046" cy="7844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>
              <a:endCxn id="12" idx="1"/>
            </p:cNvCxnSpPr>
            <p:nvPr/>
          </p:nvCxnSpPr>
          <p:spPr>
            <a:xfrm flipH="1">
              <a:off x="7194935" y="4862748"/>
              <a:ext cx="937752" cy="117866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7714913" y="4468567"/>
              <a:ext cx="2051012" cy="36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</a:rPr>
                <a:t>Liposomi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Ovale 22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48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5"/>
          <p:cNvSpPr txBox="1">
            <a:spLocks/>
          </p:cNvSpPr>
          <p:nvPr/>
        </p:nvSpPr>
        <p:spPr bwMode="auto">
          <a:xfrm>
            <a:off x="88615" y="-32369"/>
            <a:ext cx="13003213" cy="7630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759" tIns="77379" rIns="154759" bIns="7737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SPECIFICS OF THE LOTIONS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5836272" y="7359942"/>
            <a:ext cx="1088739" cy="815872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rgbClr val="FF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1662" y="8206388"/>
            <a:ext cx="11840232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cap="all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TOLERABILITY AND EFFECTIVENESS OF THE PRODUCT</a:t>
            </a:r>
            <a:endParaRPr lang="it-IT" sz="3000" b="1" i="0" cap="all" spc="1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7802" y="2364757"/>
            <a:ext cx="8188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Environments for contamination, temperature and controlled humidity</a:t>
            </a:r>
            <a:endParaRPr lang="it-IT" sz="3000" b="1" spc="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98708" y="3641598"/>
            <a:ext cx="9506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Patented production technology to obtain </a:t>
            </a:r>
            <a:r>
              <a:rPr lang="en-US" sz="3000" b="1" spc="1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suitable size and charge</a:t>
            </a:r>
            <a:endParaRPr lang="it-IT" sz="3000" b="1" spc="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94838" y="6264718"/>
            <a:ext cx="8474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 ensured only by a validated industrial production</a:t>
            </a:r>
            <a:endParaRPr lang="it-IT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industria stilizz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78" y="6418713"/>
            <a:ext cx="1179516" cy="967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625" y="3724375"/>
            <a:ext cx="1066702" cy="994441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77" y="2376526"/>
            <a:ext cx="1048836" cy="1048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530233" y="1334457"/>
            <a:ext cx="75980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specific formulas for male and female</a:t>
            </a:r>
            <a:endParaRPr lang="it-IT" sz="3000" b="1" spc="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886" y="1116978"/>
            <a:ext cx="856572" cy="8778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0582" y="1132278"/>
            <a:ext cx="856572" cy="862544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860702" y="4936042"/>
            <a:ext cx="8474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guaranteed by careful analytical checks on each production lot</a:t>
            </a:r>
            <a:endParaRPr lang="it-IT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Risultati immagini per microscopio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99" r="12398"/>
          <a:stretch/>
        </p:blipFill>
        <p:spPr bwMode="auto">
          <a:xfrm>
            <a:off x="9654120" y="4883152"/>
            <a:ext cx="1129375" cy="1329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9" name="Ovale 18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04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a destra 6"/>
          <p:cNvSpPr/>
          <p:nvPr/>
        </p:nvSpPr>
        <p:spPr bwMode="auto">
          <a:xfrm>
            <a:off x="6189425" y="3212666"/>
            <a:ext cx="3538073" cy="934226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54759" tIns="77379" rIns="154759" bIns="77379" numCol="1" rtlCol="0" anchor="t" anchorCtr="0" compatLnSpc="1">
            <a:prstTxWarp prst="textNoShape">
              <a:avLst/>
            </a:prstTxWarp>
          </a:bodyPr>
          <a:lstStyle/>
          <a:p>
            <a:pPr marL="581297" indent="-581297" defTabSz="1548085" fontAlgn="base">
              <a:spcBef>
                <a:spcPct val="20000"/>
              </a:spcBef>
              <a:spcAft>
                <a:spcPct val="0"/>
              </a:spcAft>
            </a:pPr>
            <a:endParaRPr lang="it-IT" sz="2100" dirty="0">
              <a:solidFill>
                <a:srgbClr val="002E8A"/>
              </a:solidFill>
              <a:latin typeface="Century Gothic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387993" y="1147140"/>
            <a:ext cx="12192503" cy="5328498"/>
          </a:xfrm>
          <a:prstGeom prst="rect">
            <a:avLst/>
          </a:prstGeom>
          <a:ln>
            <a:noFill/>
            <a:prstDash val="dash"/>
          </a:ln>
        </p:spPr>
        <p:txBody>
          <a:bodyPr lIns="130055" tIns="65028" rIns="130055" bIns="65028"/>
          <a:lstStyle>
            <a:lvl1pPr marL="342767" indent="-342767" algn="l" defTabSz="457023" rtl="0" eaLnBrk="1" latinLnBrk="0" hangingPunct="1">
              <a:spcBef>
                <a:spcPct val="20000"/>
              </a:spcBef>
              <a:buFont typeface="Arial"/>
              <a:buNone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62" indent="-285639" algn="l" defTabSz="4570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56" indent="-228511" algn="l" defTabSz="4570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78" indent="-228511" algn="l" defTabSz="4570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53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01" indent="-228511" algn="l" defTabSz="4570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624" indent="-228511" algn="l" defTabSz="457023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46" indent="-228511" algn="l" defTabSz="457023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68" indent="-228511" algn="l" defTabSz="457023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90" indent="-228511" algn="l" defTabSz="457023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it-IT" sz="3300" u="sng" noProof="1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58420" eaLnBrk="0" hangingPunct="0">
              <a:spcBef>
                <a:spcPts val="569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Investigational Product: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kumimoji="1" lang="it-IT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Liposomal Lotion</a:t>
            </a:r>
            <a:endParaRPr kumimoji="1" lang="en-GB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1422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Indication: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Prevention of hair loss</a:t>
            </a:r>
            <a:endParaRPr kumimoji="1" lang="en-GB" sz="2400" noProof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853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Patients:                      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male  30 female </a:t>
            </a:r>
          </a:p>
          <a:p>
            <a:pPr>
              <a:lnSpc>
                <a:spcPct val="90000"/>
              </a:lnSpc>
              <a:spcBef>
                <a:spcPts val="853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treatment:             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months</a:t>
            </a:r>
          </a:p>
          <a:p>
            <a:pPr>
              <a:spcBef>
                <a:spcPts val="1422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          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</a:t>
            </a:r>
            <a:r>
              <a:rPr kumimoji="1" lang="en-US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ml of lotion a day on the scalp</a:t>
            </a:r>
            <a:endParaRPr kumimoji="1" lang="it-IT" sz="2400" noProof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testo 5"/>
          <p:cNvSpPr txBox="1">
            <a:spLocks/>
          </p:cNvSpPr>
          <p:nvPr/>
        </p:nvSpPr>
        <p:spPr bwMode="auto">
          <a:xfrm>
            <a:off x="92934" y="372478"/>
            <a:ext cx="12782622" cy="6956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759" tIns="77379" rIns="154759" bIns="7737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DESIGN: ANDROGENETIC ALOPECIA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9321" y="5397179"/>
            <a:ext cx="11537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E8A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0761" y="5572425"/>
            <a:ext cx="11654456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u="sng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evaluated at T0-T1-T3 and T6 months:</a:t>
            </a:r>
          </a:p>
          <a:p>
            <a:endParaRPr lang="it-IT" sz="2400" b="0" i="0" u="sng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Phototrichogram</a:t>
            </a:r>
            <a:r>
              <a:rPr lang="en-US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(total hair number,% </a:t>
            </a:r>
            <a:r>
              <a:rPr lang="en-US" sz="2400" spc="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Anagen</a:t>
            </a:r>
            <a:r>
              <a:rPr lang="en-US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,% </a:t>
            </a:r>
            <a:r>
              <a:rPr lang="en-US" sz="2400" spc="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Telogen</a:t>
            </a:r>
            <a:r>
              <a:rPr lang="en-US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hair lost during washing (Wash test)</a:t>
            </a:r>
          </a:p>
          <a:p>
            <a:pPr>
              <a:buFontTx/>
              <a:buChar char="-"/>
            </a:pPr>
            <a:r>
              <a:rPr lang="en-US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Tensile strength (Pull test)</a:t>
            </a:r>
          </a:p>
          <a:p>
            <a:pPr>
              <a:buFontTx/>
              <a:buChar char="-"/>
            </a:pPr>
            <a:r>
              <a:rPr lang="en-US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 diameter (Electron microscopy)</a:t>
            </a:r>
          </a:p>
          <a:p>
            <a:pPr>
              <a:buFontTx/>
              <a:buChar char="-"/>
            </a:pPr>
            <a:r>
              <a:rPr lang="en-US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images of the head</a:t>
            </a:r>
          </a:p>
          <a:p>
            <a:pPr>
              <a:buFontTx/>
              <a:buChar char="-"/>
            </a:pPr>
            <a:r>
              <a:rPr lang="en-US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evaluation of the scalp</a:t>
            </a:r>
          </a:p>
          <a:p>
            <a:pPr>
              <a:buFontTx/>
              <a:buChar char="-"/>
            </a:pPr>
            <a:r>
              <a:rPr lang="en-US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month evaluation questionnaire</a:t>
            </a:r>
            <a:endParaRPr lang="it-IT" sz="2400" b="0" i="0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1" name="Ovale 10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087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01" y="231719"/>
            <a:ext cx="11559599" cy="13892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SUBJECTS</a:t>
            </a:r>
            <a:endParaRPr lang="it-I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482818" y="1123417"/>
            <a:ext cx="1820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FEMALE</a:t>
            </a:r>
            <a:endParaRPr lang="it-IT" alt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99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74329" y="1123417"/>
            <a:ext cx="1082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MALE</a:t>
            </a:r>
            <a:endParaRPr lang="it-IT" altLang="it-IT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7568" y="2023231"/>
            <a:ext cx="5777032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18-55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Androgenetic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alopecia (stage II-IV of the Norwood-Hamilton scale)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cap="all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all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cap="all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all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cap="all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cap="all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all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46681" y="2023231"/>
            <a:ext cx="5582252" cy="590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GB" sz="2400" noProof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30-60 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old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Androgenetic alopecia (stage I-II Ludwig scale)</a:t>
            </a:r>
            <a:r>
              <a:rPr 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b="0" i="0" cap="all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15533" y="4005247"/>
            <a:ext cx="5184079" cy="3416013"/>
            <a:chOff x="720001" y="3976718"/>
            <a:chExt cx="5184079" cy="3416013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001" y="4008518"/>
              <a:ext cx="2394360" cy="1620000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3161" y="3976718"/>
              <a:ext cx="2480625" cy="1620000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001" y="5772731"/>
              <a:ext cx="2320650" cy="162000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9020" y="5752635"/>
              <a:ext cx="2505060" cy="1620000"/>
            </a:xfrm>
            <a:prstGeom prst="rect">
              <a:avLst/>
            </a:prstGeom>
          </p:spPr>
        </p:pic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848" y="3503977"/>
            <a:ext cx="5191125" cy="3790950"/>
          </a:xfrm>
          <a:prstGeom prst="rect">
            <a:avLst/>
          </a:prstGeom>
        </p:spPr>
      </p:pic>
      <p:sp>
        <p:nvSpPr>
          <p:cNvPr id="16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7" name="Ovale 16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097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40914" y="126224"/>
            <a:ext cx="11891364" cy="13892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it-IT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it-IT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5682" y="1711335"/>
            <a:ext cx="1204659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Phototrichogram</a:t>
            </a: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percentage of hair in </a:t>
            </a:r>
            <a:r>
              <a:rPr lang="en-US" altLang="it-IT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Anagen</a:t>
            </a: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 significantly (after 1 month of treatment in females, p &lt;0.0001, and after 3 months, p &lt;0.01, of treatment in males), while the percentage of hair in </a:t>
            </a:r>
            <a:r>
              <a:rPr lang="en-US" altLang="it-IT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Telogen</a:t>
            </a: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decreases.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5682" y="3621638"/>
            <a:ext cx="11943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 Test: </a:t>
            </a: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one month of treatment hair loss decreases significantly in both males (p &lt;0.001) and females (p &lt;0.0001).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5682" y="4885608"/>
            <a:ext cx="120465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 test: </a:t>
            </a: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hair becomes significantly more resistant after 1 month of treatment in females (p &lt;0.0001), and after 3 months of treatment in males (p &lt;0.001).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5682" y="6580467"/>
            <a:ext cx="11165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diameter of the hair does not vary significantly.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85682" y="7413550"/>
            <a:ext cx="11955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Lotions are well tolerated by patients. No scalp alteration has been reported.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4" name="Ovale 13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89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75249" y="204711"/>
            <a:ext cx="116058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400" b="1" i="1" u="sng" cap="all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FEEDBACK : EVALUATION QUESTIONNAIRE AFTER 6 MONTHS</a:t>
            </a:r>
            <a:endParaRPr lang="it-IT" sz="2400" b="1" i="1" cap="all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="" xmlns:a16="http://schemas.microsoft.com/office/drawing/2014/main" id="{C9F744DF-37F5-470D-8501-0BF610C43BF5}"/>
              </a:ext>
            </a:extLst>
          </p:cNvPr>
          <p:cNvGraphicFramePr/>
          <p:nvPr>
            <p:extLst/>
          </p:nvPr>
        </p:nvGraphicFramePr>
        <p:xfrm>
          <a:off x="1275008" y="5346558"/>
          <a:ext cx="10575124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/>
          <p:nvPr>
            <p:extLst/>
          </p:nvPr>
        </p:nvGraphicFramePr>
        <p:xfrm>
          <a:off x="1275008" y="1230939"/>
          <a:ext cx="10569989" cy="352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tangolo 7"/>
          <p:cNvSpPr/>
          <p:nvPr/>
        </p:nvSpPr>
        <p:spPr>
          <a:xfrm>
            <a:off x="5563674" y="4892249"/>
            <a:ext cx="220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0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FEMALE</a:t>
            </a:r>
            <a:endParaRPr lang="it-IT" altLang="it-IT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99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63674" y="752394"/>
            <a:ext cx="1000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0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MALE</a:t>
            </a:r>
            <a:endParaRPr lang="it-IT" altLang="it-IT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Segnaposto data 2"/>
          <p:cNvSpPr txBox="1">
            <a:spLocks/>
          </p:cNvSpPr>
          <p:nvPr/>
        </p:nvSpPr>
        <p:spPr>
          <a:xfrm>
            <a:off x="2586372" y="9317019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defPPr>
              <a:defRPr lang="en-US"/>
            </a:defPPr>
            <a:lvl1pPr marL="0" algn="l" defTabSz="650116" rtl="0" eaLnBrk="1" latinLnBrk="0" hangingPunct="1">
              <a:defRPr sz="1400" kern="1200" cap="all" spc="100">
                <a:solidFill>
                  <a:srgbClr val="C3E0FF"/>
                </a:solidFill>
                <a:latin typeface="Lato Regular"/>
                <a:ea typeface="+mn-ea"/>
                <a:cs typeface="Lato Regular"/>
              </a:defRPr>
            </a:lvl1pPr>
            <a:lvl2pPr marL="650116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230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346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462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578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693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808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923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CONGRESSO S.I.TRI, NAPOLI 2018</a:t>
            </a:r>
            <a:endParaRPr lang="en-US" dirty="0"/>
          </a:p>
        </p:txBody>
      </p:sp>
      <p:grpSp>
        <p:nvGrpSpPr>
          <p:cNvPr id="17" name="Gruppo 16"/>
          <p:cNvGrpSpPr/>
          <p:nvPr/>
        </p:nvGrpSpPr>
        <p:grpSpPr>
          <a:xfrm>
            <a:off x="597478" y="5480830"/>
            <a:ext cx="3047515" cy="2990954"/>
            <a:chOff x="-2372266" y="5346558"/>
            <a:chExt cx="3047515" cy="2990954"/>
          </a:xfrm>
        </p:grpSpPr>
        <p:sp>
          <p:nvSpPr>
            <p:cNvPr id="15" name="Rettangolo 14"/>
            <p:cNvSpPr/>
            <p:nvPr/>
          </p:nvSpPr>
          <p:spPr>
            <a:xfrm>
              <a:off x="-1591706" y="5346558"/>
              <a:ext cx="2266955" cy="2739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-2372266" y="5644467"/>
              <a:ext cx="3047514" cy="269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Thicker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Stronger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More volume to the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Improve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scalp</a:t>
              </a:r>
              <a:r>
                <a:rPr lang="it-IT" altLang="it-IT" sz="17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conditions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Healthier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Easy to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absorb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ragrance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pleasantess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 on the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whole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it-IT" alt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75249" y="1280756"/>
            <a:ext cx="2969742" cy="2988462"/>
            <a:chOff x="-2294494" y="5349050"/>
            <a:chExt cx="2969742" cy="2988462"/>
          </a:xfrm>
        </p:grpSpPr>
        <p:sp>
          <p:nvSpPr>
            <p:cNvPr id="19" name="Rettangolo 18"/>
            <p:cNvSpPr/>
            <p:nvPr/>
          </p:nvSpPr>
          <p:spPr>
            <a:xfrm>
              <a:off x="-1591705" y="5349050"/>
              <a:ext cx="2266953" cy="2737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-2294494" y="5644467"/>
              <a:ext cx="2969742" cy="269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Thicker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Stronger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More volume to the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Improve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scalp</a:t>
              </a:r>
              <a:r>
                <a:rPr lang="it-IT" altLang="it-IT" sz="17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conditions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Healthier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Easy to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absorb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ragrance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pleasantess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 on the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whole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it-IT" alt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vale 20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279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6" y="2180927"/>
            <a:ext cx="6167780" cy="55800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264387" y="183897"/>
            <a:ext cx="1245538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i="1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IMAGES</a:t>
            </a:r>
            <a:endParaRPr lang="it-IT" sz="4000" b="0" i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435932" y="1294431"/>
            <a:ext cx="1289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5400" b="1" i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MALE</a:t>
            </a:r>
            <a:endParaRPr lang="it-IT" altLang="it-IT" sz="5400" b="1" i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80787" y="1294431"/>
            <a:ext cx="4814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5400" b="1" i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FEMALE</a:t>
            </a:r>
            <a:endParaRPr lang="it-IT" altLang="it-IT" sz="5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99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752" y="2350247"/>
            <a:ext cx="6021461" cy="5580000"/>
          </a:xfrm>
          <a:prstGeom prst="rect">
            <a:avLst/>
          </a:prstGeom>
        </p:spPr>
      </p:pic>
      <p:sp>
        <p:nvSpPr>
          <p:cNvPr id="25" name="Segnaposto data 2"/>
          <p:cNvSpPr txBox="1">
            <a:spLocks/>
          </p:cNvSpPr>
          <p:nvPr/>
        </p:nvSpPr>
        <p:spPr>
          <a:xfrm>
            <a:off x="2586372" y="9317019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defPPr>
              <a:defRPr lang="en-US"/>
            </a:defPPr>
            <a:lvl1pPr marL="0" algn="l" defTabSz="650116" rtl="0" eaLnBrk="1" latinLnBrk="0" hangingPunct="1">
              <a:defRPr sz="1400" kern="1200" cap="all" spc="100">
                <a:solidFill>
                  <a:srgbClr val="C3E0FF"/>
                </a:solidFill>
                <a:latin typeface="Lato Regular"/>
                <a:ea typeface="+mn-ea"/>
                <a:cs typeface="Lato Regular"/>
              </a:defRPr>
            </a:lvl1pPr>
            <a:lvl2pPr marL="650116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230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346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462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578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693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808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923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CONGRESSO S.I.TRI, NAPOLI 2018</a:t>
            </a:r>
            <a:endParaRPr lang="en-US" dirty="0"/>
          </a:p>
        </p:txBody>
      </p:sp>
      <p:sp>
        <p:nvSpPr>
          <p:cNvPr id="8" name="Ovale 7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603161" y="4636393"/>
            <a:ext cx="2766897" cy="503853"/>
            <a:chOff x="603161" y="4636393"/>
            <a:chExt cx="2766897" cy="503853"/>
          </a:xfrm>
        </p:grpSpPr>
        <p:sp>
          <p:nvSpPr>
            <p:cNvPr id="11" name="Ovale 10"/>
            <p:cNvSpPr/>
            <p:nvPr/>
          </p:nvSpPr>
          <p:spPr>
            <a:xfrm>
              <a:off x="603161" y="4636393"/>
              <a:ext cx="2217312" cy="5038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70665" y="4658095"/>
              <a:ext cx="23993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Baseline</a:t>
              </a:r>
              <a:endParaRPr lang="it-IT" sz="2000" b="1" i="0" cap="all" spc="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477296" y="4636393"/>
            <a:ext cx="2733960" cy="503853"/>
            <a:chOff x="3477296" y="4592690"/>
            <a:chExt cx="2733960" cy="503853"/>
          </a:xfrm>
        </p:grpSpPr>
        <p:sp>
          <p:nvSpPr>
            <p:cNvPr id="14" name="Ovale 13"/>
            <p:cNvSpPr/>
            <p:nvPr/>
          </p:nvSpPr>
          <p:spPr>
            <a:xfrm>
              <a:off x="3477296" y="4592690"/>
              <a:ext cx="2395186" cy="5038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470282" y="4636393"/>
              <a:ext cx="174097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Month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50761" y="7470095"/>
            <a:ext cx="2980202" cy="727464"/>
            <a:chOff x="450761" y="7470095"/>
            <a:chExt cx="2980202" cy="727464"/>
          </a:xfrm>
        </p:grpSpPr>
        <p:sp>
          <p:nvSpPr>
            <p:cNvPr id="17" name="Ovale 16"/>
            <p:cNvSpPr/>
            <p:nvPr/>
          </p:nvSpPr>
          <p:spPr>
            <a:xfrm>
              <a:off x="450761" y="7470095"/>
              <a:ext cx="2733960" cy="7274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443746" y="7737408"/>
              <a:ext cx="198721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Months</a:t>
              </a:r>
              <a:endParaRPr lang="it-IT" sz="2000" b="1" i="0" cap="all" spc="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358359" y="7448121"/>
            <a:ext cx="3086403" cy="749438"/>
            <a:chOff x="3358359" y="7407753"/>
            <a:chExt cx="3086403" cy="789806"/>
          </a:xfrm>
        </p:grpSpPr>
        <p:sp>
          <p:nvSpPr>
            <p:cNvPr id="22" name="Ovale 21"/>
            <p:cNvSpPr/>
            <p:nvPr/>
          </p:nvSpPr>
          <p:spPr>
            <a:xfrm>
              <a:off x="3358359" y="7407753"/>
              <a:ext cx="2840161" cy="7898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380351" y="7737408"/>
              <a:ext cx="2064411" cy="324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months</a:t>
              </a:r>
              <a:endParaRPr lang="it-IT" sz="2000" b="1" i="0" cap="all" spc="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7258051" y="4614419"/>
            <a:ext cx="2766897" cy="503853"/>
            <a:chOff x="603161" y="4636393"/>
            <a:chExt cx="2766897" cy="503853"/>
          </a:xfrm>
        </p:grpSpPr>
        <p:sp>
          <p:nvSpPr>
            <p:cNvPr id="40" name="Ovale 39"/>
            <p:cNvSpPr/>
            <p:nvPr/>
          </p:nvSpPr>
          <p:spPr>
            <a:xfrm>
              <a:off x="603161" y="4636393"/>
              <a:ext cx="2217312" cy="5038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970665" y="4658095"/>
              <a:ext cx="23993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baseline</a:t>
              </a:r>
              <a:endParaRPr lang="it-IT" sz="2000" b="1" i="0" cap="all" spc="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10132186" y="4614419"/>
            <a:ext cx="2733960" cy="503853"/>
            <a:chOff x="3477296" y="4592690"/>
            <a:chExt cx="2733960" cy="503853"/>
          </a:xfrm>
        </p:grpSpPr>
        <p:sp>
          <p:nvSpPr>
            <p:cNvPr id="43" name="Ovale 42"/>
            <p:cNvSpPr/>
            <p:nvPr/>
          </p:nvSpPr>
          <p:spPr>
            <a:xfrm>
              <a:off x="3477296" y="4592690"/>
              <a:ext cx="2395186" cy="5038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4470282" y="4636393"/>
              <a:ext cx="174097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month</a:t>
              </a: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7105651" y="7538151"/>
            <a:ext cx="2980202" cy="637433"/>
            <a:chOff x="450761" y="7470095"/>
            <a:chExt cx="2980202" cy="727464"/>
          </a:xfrm>
        </p:grpSpPr>
        <p:sp>
          <p:nvSpPr>
            <p:cNvPr id="46" name="Ovale 45"/>
            <p:cNvSpPr/>
            <p:nvPr/>
          </p:nvSpPr>
          <p:spPr>
            <a:xfrm>
              <a:off x="450761" y="7470095"/>
              <a:ext cx="2733960" cy="7274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1443746" y="7737408"/>
              <a:ext cx="1987217" cy="3512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months</a:t>
              </a:r>
              <a:endParaRPr lang="it-IT" sz="2000" b="1" i="0" cap="all" spc="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0013249" y="7538151"/>
            <a:ext cx="3086403" cy="637434"/>
            <a:chOff x="3358359" y="7407753"/>
            <a:chExt cx="3086403" cy="789806"/>
          </a:xfrm>
        </p:grpSpPr>
        <p:sp>
          <p:nvSpPr>
            <p:cNvPr id="49" name="Ovale 48"/>
            <p:cNvSpPr/>
            <p:nvPr/>
          </p:nvSpPr>
          <p:spPr>
            <a:xfrm>
              <a:off x="3358359" y="7407753"/>
              <a:ext cx="2840161" cy="7898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4380351" y="7737408"/>
              <a:ext cx="2064411" cy="381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months</a:t>
              </a:r>
              <a:endParaRPr lang="it-IT" sz="2000" b="1" i="0" cap="all" spc="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56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8712" y="355300"/>
            <a:ext cx="1187500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400" b="1" i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0" lang="it-IT" altLang="it-IT" sz="4400" b="0" i="1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400" b="0" i="1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7122" y="1792259"/>
            <a:ext cx="120465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lotions promotes hair growth (the percentage of hair in </a:t>
            </a:r>
            <a:r>
              <a:rPr lang="en-US" altLang="it-IT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Anagen</a:t>
            </a: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 while the percentage of hair in </a:t>
            </a:r>
            <a:r>
              <a:rPr lang="en-US" altLang="it-IT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Telogen</a:t>
            </a: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decreases).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7122" y="3028285"/>
            <a:ext cx="11943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lotions slows down hair loss.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17122" y="3833424"/>
            <a:ext cx="1204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hair becomes more resistant.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17122" y="4638563"/>
            <a:ext cx="11165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diameter of the hair does not change.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17122" y="5443702"/>
            <a:ext cx="11955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lotions are well tolerated by patients.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17122" y="6248841"/>
            <a:ext cx="11955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are satisfied with the lotions and claim that the lotions reduce hair loss and </a:t>
            </a:r>
            <a:r>
              <a:rPr lang="en-US" altLang="it-IT" sz="280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reinforce hair </a:t>
            </a: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(thicker and more voluminous).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7122" y="7484869"/>
            <a:ext cx="1178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lotions are well tolerated, easy to absorb and have a pleasant fragrance.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63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150" y="1032163"/>
            <a:ext cx="10001803" cy="81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333829" y="232229"/>
            <a:ext cx="12026900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 AT THE BASIS OF ANDROGENETIC ALOPECIA</a:t>
            </a:r>
            <a:endParaRPr lang="it-IT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5617029" y="1714500"/>
            <a:ext cx="1910443" cy="1028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347279" y="4911725"/>
            <a:ext cx="1268185" cy="1028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9749065" y="1994354"/>
            <a:ext cx="1484992" cy="1028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1" name="Ovale 10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81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-135467" y="1006079"/>
            <a:ext cx="12598400" cy="10431308"/>
          </a:xfrm>
          <a:prstGeom prst="rect">
            <a:avLst/>
          </a:prstGeom>
        </p:spPr>
        <p:txBody>
          <a:bodyPr>
            <a:no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0" algn="just"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liposome is a closed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phospholipid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vesicle consisting of one or more double layers of phospholipids, separated by aqueous compartments. The size of these vesicles can generally range from 25 nm to 1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diameter.</a:t>
            </a:r>
          </a:p>
          <a:p>
            <a:pPr marL="355600" lvl="1" indent="0" algn="just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used successfully as systems for the delivery of many molecules. The lipid double layer of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merging with cell membranes, allows the release of its contents.</a:t>
            </a:r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-135467" y="8517411"/>
            <a:ext cx="12712648" cy="685896"/>
          </a:xfrm>
          <a:prstGeom prst="rect">
            <a:avLst/>
          </a:prstGeom>
        </p:spPr>
        <p:txBody>
          <a:bodyPr>
            <a:no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115" lvl="1" indent="0">
              <a:buNone/>
            </a:pPr>
            <a:r>
              <a:rPr lang="en-US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of Retinoic Acid to Skin by Cationic </a:t>
            </a:r>
            <a:r>
              <a:rPr lang="en-US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Liposomes. </a:t>
            </a:r>
            <a:r>
              <a:rPr lang="it-IT" sz="16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Shuji</a:t>
            </a:r>
            <a:r>
              <a:rPr lang="it-IT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KITAGAWA 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Masatoshi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KASAMAKIa</a:t>
            </a:r>
            <a:r>
              <a:rPr lang="it-IT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Pharm. Bull. 54(2) 242—244 (2006) Vol. 54, No. </a:t>
            </a:r>
            <a:r>
              <a:rPr lang="en-US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pic>
        <p:nvPicPr>
          <p:cNvPr id="1026" name="Picture 2" descr="https://upload.wikimedia.org/wikipedia/commons/thumb/0/01/Liposome_scheme-en.svg/1103px-Liposome_scheme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47" y="4709250"/>
            <a:ext cx="3254780" cy="2304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liposomi e membrana cellul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41" y="4623304"/>
            <a:ext cx="3400425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333829" y="232229"/>
            <a:ext cx="5073698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LIPOSOMES?</a:t>
            </a:r>
            <a:endParaRPr lang="it-IT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859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540913" y="7850519"/>
            <a:ext cx="12222049" cy="2568668"/>
          </a:xfrm>
          <a:prstGeom prst="rect">
            <a:avLst/>
          </a:prstGeom>
        </p:spPr>
        <p:txBody>
          <a:bodyPr>
            <a:norm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Endothelial cells in culture with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the electron microscope 10000 X</a:t>
            </a:r>
            <a:endParaRPr lang="it-IT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Documents\Capelli\Linoleico\Fidia\Stabilità\Napoli 2018\slide Napoli\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33" y="1436832"/>
            <a:ext cx="4621654" cy="3466240"/>
          </a:xfrm>
          <a:prstGeom prst="rect">
            <a:avLst/>
          </a:prstGeom>
          <a:noFill/>
        </p:spPr>
      </p:pic>
      <p:sp>
        <p:nvSpPr>
          <p:cNvPr id="8" name="Segnaposto testo 5"/>
          <p:cNvSpPr txBox="1">
            <a:spLocks noGrp="1"/>
          </p:cNvSpPr>
          <p:nvPr>
            <p:ph type="title"/>
          </p:nvPr>
        </p:nvSpPr>
        <p:spPr bwMode="auto">
          <a:xfrm>
            <a:off x="425003" y="393835"/>
            <a:ext cx="12196293" cy="8304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759" tIns="77379" rIns="154759" bIns="7737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LIPOSOMe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-ENDOTELIAL CELLS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95" y="2655352"/>
            <a:ext cx="6712655" cy="5195167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34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1986" t="16557" r="23505" b="63856"/>
          <a:stretch/>
        </p:blipFill>
        <p:spPr>
          <a:xfrm>
            <a:off x="596032" y="1668272"/>
            <a:ext cx="9114153" cy="26200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3459" t="16725" r="23774" b="61345"/>
          <a:stretch/>
        </p:blipFill>
        <p:spPr>
          <a:xfrm>
            <a:off x="5938939" y="4517757"/>
            <a:ext cx="6895317" cy="22926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7729" y="178050"/>
            <a:ext cx="12504927" cy="1292662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 E1 (PGE1) is a known microcirculatory activator, and already in the 1990s it was incorporated into </a:t>
            </a:r>
            <a:r>
              <a:rPr lang="en-US" sz="2800" spc="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28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prolong its plasma half-life</a:t>
            </a:r>
            <a:endParaRPr lang="it-IT" sz="2800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88" y="7313569"/>
            <a:ext cx="7842212" cy="174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metto 2 9"/>
          <p:cNvSpPr/>
          <p:nvPr/>
        </p:nvSpPr>
        <p:spPr>
          <a:xfrm>
            <a:off x="9994676" y="2246261"/>
            <a:ext cx="2008413" cy="963385"/>
          </a:xfrm>
          <a:prstGeom prst="wedgeRoundRectCallout">
            <a:avLst>
              <a:gd name="adj1" fmla="val -73679"/>
              <a:gd name="adj2" fmla="val 4216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vasodilation</a:t>
            </a:r>
            <a:endParaRPr lang="it-IT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450761" y="4517757"/>
            <a:ext cx="2008413" cy="963385"/>
          </a:xfrm>
          <a:prstGeom prst="wedgeRoundRectCallout">
            <a:avLst>
              <a:gd name="adj1" fmla="val 32012"/>
              <a:gd name="adj2" fmla="val -6970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capillary elasticity</a:t>
            </a:r>
            <a:endParaRPr lang="it-IT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3597730" y="5936932"/>
            <a:ext cx="2677885" cy="963385"/>
          </a:xfrm>
          <a:prstGeom prst="wedgeRoundRectCallout">
            <a:avLst>
              <a:gd name="adj1" fmla="val 56199"/>
              <a:gd name="adj2" fmla="val -3919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Stimulates the proliferation of endothelial cells</a:t>
            </a:r>
            <a:endParaRPr lang="it-IT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4" name="Ovale 13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/>
          <p:cNvCxnSpPr/>
          <p:nvPr/>
        </p:nvCxnSpPr>
        <p:spPr>
          <a:xfrm>
            <a:off x="169672" y="1470712"/>
            <a:ext cx="1256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49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57199" y="1364636"/>
            <a:ext cx="11880761" cy="5542349"/>
          </a:xfrm>
          <a:prstGeom prst="rect">
            <a:avLst/>
          </a:prstGeom>
        </p:spPr>
        <p:txBody>
          <a:bodyPr>
            <a:no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US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research carried out at the S. Antonio Clinic in Cagliari it was observed that if a solution containing </a:t>
            </a:r>
            <a:r>
              <a:rPr lang="en-US" sz="3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loaded with PGE1 was applied on skin in the vicinity of skin ulcers of diabetic origin there was hair growth.</a:t>
            </a:r>
            <a:endParaRPr lang="it-IT" sz="3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it-IT" sz="3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these results, a research began to develop a formula containing a precursor of PGE1 transported in </a:t>
            </a:r>
            <a:r>
              <a:rPr lang="en-US" sz="3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en-US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in combination with other ingredients, was able to stimulate hair growth and slow down hair fall.</a:t>
            </a:r>
            <a:endParaRPr lang="it-IT" sz="3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96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01" y="3056696"/>
            <a:ext cx="11559599" cy="1389221"/>
          </a:xfrm>
        </p:spPr>
        <p:txBody>
          <a:bodyPr/>
          <a:lstStyle/>
          <a:p>
            <a:pPr algn="ctr"/>
            <a:r>
              <a:rPr lang="it-IT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Ingredients OF Hair loss LOTION</a:t>
            </a:r>
            <a:endParaRPr lang="it-IT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4" name="Ovale 3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633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Documents\Capelli\Linoleico\DLGA\linolenico0002.TIF"/>
          <p:cNvPicPr>
            <a:picLocks noChangeAspect="1" noChangeArrowheads="1"/>
          </p:cNvPicPr>
          <p:nvPr/>
        </p:nvPicPr>
        <p:blipFill rotWithShape="1">
          <a:blip r:embed="rId2" cstate="print"/>
          <a:srcRect t="4748"/>
          <a:stretch/>
        </p:blipFill>
        <p:spPr bwMode="auto">
          <a:xfrm>
            <a:off x="2860399" y="2225210"/>
            <a:ext cx="6039613" cy="614295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139320" y="8480427"/>
            <a:ext cx="12863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dihomo</a:t>
            </a:r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-gamma-</a:t>
            </a:r>
            <a:r>
              <a:rPr lang="it-IT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linolenic</a:t>
            </a:r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(DGLA) </a:t>
            </a:r>
            <a:r>
              <a:rPr lang="it-IT" sz="1600" i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arachidonic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by cyclo-oxygenase-1 and cyclo-oxygenase-2: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E1 and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E2.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Levin G et al. </a:t>
            </a:r>
            <a:r>
              <a:rPr lang="it-IT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2002 </a:t>
            </a:r>
            <a:r>
              <a:rPr lang="it-IT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15;365(</a:t>
            </a:r>
            <a:r>
              <a:rPr lang="it-IT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2):489-96</a:t>
            </a:r>
            <a:r>
              <a:rPr lang="it-IT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1600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333829" y="232229"/>
            <a:ext cx="11928928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DGLA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 of PGE1, known microcirculatory activator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5909234" y="4764151"/>
            <a:ext cx="888349" cy="56526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7885654" y="5283584"/>
            <a:ext cx="735778" cy="565266"/>
          </a:xfrm>
          <a:prstGeom prst="ellipse">
            <a:avLst/>
          </a:prstGeom>
          <a:noFill/>
          <a:ln>
            <a:solidFill>
              <a:srgbClr val="008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33829" y="1063917"/>
            <a:ext cx="1192892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diomo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-gamma-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linolenic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acid, abbreviated DGLA, is a polyunsaturated fatty acid that is converted into PGE1 by the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cyclo-oxygenase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it-IT" sz="3600" b="0" i="0" cap="all" spc="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450761" y="900867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8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156963" y="227739"/>
            <a:ext cx="11762894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Equol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inhibits DHT formation, which causes follicle atrophy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9977" t="17226" r="26987" b="57328"/>
          <a:stretch/>
        </p:blipFill>
        <p:spPr>
          <a:xfrm>
            <a:off x="156962" y="2909141"/>
            <a:ext cx="8007323" cy="30735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21986" t="42004" r="27121" b="43264"/>
          <a:stretch/>
        </p:blipFill>
        <p:spPr>
          <a:xfrm>
            <a:off x="4247875" y="6699579"/>
            <a:ext cx="8063868" cy="186742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7585" y="1163541"/>
            <a:ext cx="122627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Equol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isoflavone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able to block 5-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antagonize the action of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dihydrotestosterone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(DHT), responsible for the atrophy of hair follicles.</a:t>
            </a:r>
            <a:endParaRPr lang="it-IT" sz="3600" b="0" i="0" cap="all" spc="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223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Master">
  <a:themeElements>
    <a:clrScheme name="FIDIA">
      <a:dk1>
        <a:sysClr val="windowText" lastClr="000000"/>
      </a:dk1>
      <a:lt1>
        <a:sysClr val="window" lastClr="FFFFFF"/>
      </a:lt1>
      <a:dk2>
        <a:srgbClr val="005086"/>
      </a:dk2>
      <a:lt2>
        <a:srgbClr val="EAE8E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IA">
      <a:majorFont>
        <a:latin typeface="Lato L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3600" b="0" i="0" cap="all" spc="100" dirty="0" smtClean="0">
            <a:solidFill>
              <a:schemeClr val="bg1"/>
            </a:solidFill>
            <a:latin typeface="Lato Light"/>
            <a:cs typeface="Lato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ackground Master">
  <a:themeElements>
    <a:clrScheme name="FIDIA">
      <a:dk1>
        <a:sysClr val="windowText" lastClr="000000"/>
      </a:dk1>
      <a:lt1>
        <a:sysClr val="window" lastClr="FFFFFF"/>
      </a:lt1>
      <a:dk2>
        <a:srgbClr val="005086"/>
      </a:dk2>
      <a:lt2>
        <a:srgbClr val="EAE8E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14267</TotalTime>
  <Words>1382</Words>
  <Application>Microsoft Office PowerPoint</Application>
  <PresentationFormat>Custom</PresentationFormat>
  <Paragraphs>196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Main Master</vt:lpstr>
      <vt:lpstr>Grey Background Master</vt:lpstr>
      <vt:lpstr>Slide 1</vt:lpstr>
      <vt:lpstr>Slide 2</vt:lpstr>
      <vt:lpstr>Slide 3</vt:lpstr>
      <vt:lpstr>LIPOSOMe-ENDOTELIAL CELLS</vt:lpstr>
      <vt:lpstr>Slide 5</vt:lpstr>
      <vt:lpstr>Slide 6</vt:lpstr>
      <vt:lpstr>Ingredients OF Hair loss LOTION</vt:lpstr>
      <vt:lpstr>Slide 8</vt:lpstr>
      <vt:lpstr>Slide 9</vt:lpstr>
      <vt:lpstr>Slide 10</vt:lpstr>
      <vt:lpstr>Slide 11</vt:lpstr>
      <vt:lpstr>Slide 12</vt:lpstr>
      <vt:lpstr>Slide 13</vt:lpstr>
      <vt:lpstr>CHARACTERISTICS OF THE SUBJECTS</vt:lpstr>
      <vt:lpstr>Results</vt:lpstr>
      <vt:lpstr>Slide 16</vt:lpstr>
      <vt:lpstr>Slide 17</vt:lpstr>
      <vt:lpstr>Slide 18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2016-04-18T16:31:24Z</cp:lastPrinted>
  <dcterms:created xsi:type="dcterms:W3CDTF">2016-02-26T13:57:13Z</dcterms:created>
  <dcterms:modified xsi:type="dcterms:W3CDTF">2018-04-14T19:16:57Z</dcterms:modified>
</cp:coreProperties>
</file>