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1" r:id="rId2"/>
  </p:sldMasterIdLst>
  <p:notesMasterIdLst>
    <p:notesMasterId r:id="rId21"/>
  </p:notesMasterIdLst>
  <p:handoutMasterIdLst>
    <p:handoutMasterId r:id="rId22"/>
  </p:handoutMasterIdLst>
  <p:sldIdLst>
    <p:sldId id="379" r:id="rId3"/>
    <p:sldId id="402" r:id="rId4"/>
    <p:sldId id="384" r:id="rId5"/>
    <p:sldId id="386" r:id="rId6"/>
    <p:sldId id="401" r:id="rId7"/>
    <p:sldId id="403" r:id="rId8"/>
    <p:sldId id="400" r:id="rId9"/>
    <p:sldId id="387" r:id="rId10"/>
    <p:sldId id="389" r:id="rId11"/>
    <p:sldId id="388" r:id="rId12"/>
    <p:sldId id="399" r:id="rId13"/>
    <p:sldId id="383" r:id="rId14"/>
    <p:sldId id="404" r:id="rId15"/>
    <p:sldId id="405" r:id="rId16"/>
    <p:sldId id="406" r:id="rId17"/>
    <p:sldId id="407" r:id="rId18"/>
    <p:sldId id="409" r:id="rId19"/>
    <p:sldId id="408" r:id="rId20"/>
  </p:sldIdLst>
  <p:sldSz cx="13003213" cy="9756775"/>
  <p:notesSz cx="6797675" cy="9926638"/>
  <p:defaultTextStyle>
    <a:defPPr>
      <a:defRPr lang="en-US"/>
    </a:defPPr>
    <a:lvl1pPr marL="0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0116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0230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0346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00462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50578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00693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50808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00923" algn="l" defTabSz="650116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Untitled Section" id="{4446E8F0-1070-CB4B-8094-1935ACCA76F6}">
          <p14:sldIdLst>
            <p14:sldId id="379"/>
            <p14:sldId id="402"/>
            <p14:sldId id="384"/>
            <p14:sldId id="386"/>
            <p14:sldId id="401"/>
            <p14:sldId id="403"/>
            <p14:sldId id="400"/>
            <p14:sldId id="387"/>
            <p14:sldId id="389"/>
            <p14:sldId id="388"/>
            <p14:sldId id="399"/>
            <p14:sldId id="383"/>
            <p14:sldId id="404"/>
            <p14:sldId id="405"/>
            <p14:sldId id="406"/>
            <p14:sldId id="407"/>
            <p14:sldId id="409"/>
            <p14:sldId id="40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951">
          <p15:clr>
            <a:srgbClr val="A4A3A4"/>
          </p15:clr>
        </p15:guide>
        <p15:guide id="2" orient="horz" pos="5057">
          <p15:clr>
            <a:srgbClr val="A4A3A4"/>
          </p15:clr>
        </p15:guide>
        <p15:guide id="3" orient="horz" pos="279">
          <p15:clr>
            <a:srgbClr val="A4A3A4"/>
          </p15:clr>
        </p15:guide>
        <p15:guide id="4" orient="horz" pos="5994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pos="447">
          <p15:clr>
            <a:srgbClr val="A4A3A4"/>
          </p15:clr>
        </p15:guide>
        <p15:guide id="7" pos="5856">
          <p15:clr>
            <a:srgbClr val="A4A3A4"/>
          </p15:clr>
        </p15:guide>
        <p15:guide id="8" pos="4896">
          <p15:clr>
            <a:srgbClr val="A4A3A4"/>
          </p15:clr>
        </p15:guide>
        <p15:guide id="9" orient="horz" pos="5058">
          <p15:clr>
            <a:srgbClr val="A4A3A4"/>
          </p15:clr>
        </p15:guide>
        <p15:guide id="10" orient="horz" pos="192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pisi Monica" initials="CM" lastIdx="6" clrIdx="0">
    <p:extLst>
      <p:ext uri="{19B8F6BF-5375-455C-9EA6-DF929625EA0E}">
        <p15:presenceInfo xmlns="" xmlns:p15="http://schemas.microsoft.com/office/powerpoint/2012/main" userId="S-1-5-21-8740799-1805325296-552230308-3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E8A"/>
    <a:srgbClr val="0088EE"/>
    <a:srgbClr val="FF0066"/>
    <a:srgbClr val="FF99FF"/>
    <a:srgbClr val="009242"/>
    <a:srgbClr val="FF00FF"/>
    <a:srgbClr val="C45B58"/>
    <a:srgbClr val="AA3F3C"/>
    <a:srgbClr val="DE9708"/>
    <a:srgbClr val="F5A60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Stile chiaro 3 - Color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90547" autoAdjust="0"/>
  </p:normalViewPr>
  <p:slideViewPr>
    <p:cSldViewPr snapToGrid="0" snapToObjects="1">
      <p:cViewPr varScale="1">
        <p:scale>
          <a:sx n="46" d="100"/>
          <a:sy n="46" d="100"/>
        </p:scale>
        <p:origin x="-1572" y="-108"/>
      </p:cViewPr>
      <p:guideLst>
        <p:guide orient="horz" pos="2951"/>
        <p:guide orient="horz" pos="5057"/>
        <p:guide orient="horz" pos="279"/>
        <p:guide orient="horz" pos="5994"/>
        <p:guide orient="horz" pos="1920"/>
        <p:guide orient="horz" pos="5058"/>
        <p:guide orient="horz" pos="1921"/>
        <p:guide pos="447"/>
        <p:guide pos="5856"/>
        <p:guide pos="4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414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-1944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Dati\Simona\Documenti\STUDI\Studio152_16_00\Stat.152_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\Dati\Claudia\Documenti\VarieCl&#224;\Statistica\barre%20x%20S14C%20-%20ESEMPI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 algn="ctr" rtl="0">
              <a:defRPr i="1"/>
            </a:pPr>
            <a:r>
              <a:rPr lang="it-IT" i="1" dirty="0" smtClean="0"/>
              <a:t>DOPO 6 MESI DI APPLICAZIONE</a:t>
            </a:r>
            <a:endParaRPr lang="it-IT" i="1" dirty="0"/>
          </a:p>
        </c:rich>
      </c:tx>
      <c:layout>
        <c:manualLayout>
          <c:xMode val="edge"/>
          <c:yMode val="edge"/>
          <c:x val="0.38345526728575502"/>
          <c:y val="3.3950396825396835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3683883044775655"/>
          <c:y val="0.14794699546485274"/>
          <c:w val="0.72590287459978486"/>
          <c:h val="0.6555416666666669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009999"/>
            </a:soli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6025641025641025E-3"/>
                  <c:y val="-8.148054021132806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75.9%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4D-498C-A133-3D719DE0B68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89.7%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4D-498C-A133-3D719DE0B68D}"/>
                </c:ext>
              </c:extLst>
            </c:dLbl>
            <c:dLbl>
              <c:idx val="2"/>
              <c:layout>
                <c:manualLayout>
                  <c:x val="-8.012820512820517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75.8%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4D-498C-A133-3D719DE0B68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79.3%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04D-498C-A133-3D719DE0B68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79.3%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504D-498C-A133-3D719DE0B68D}"/>
                </c:ext>
              </c:extLst>
            </c:dLbl>
            <c:dLbl>
              <c:idx val="5"/>
              <c:layout>
                <c:manualLayout>
                  <c:x val="1.6025641025641025E-3"/>
                  <c:y val="-8.148054021132806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65.5%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04D-498C-A133-3D719DE0B68D}"/>
                </c:ext>
              </c:extLst>
            </c:dLbl>
            <c:dLbl>
              <c:idx val="6"/>
              <c:layout>
                <c:manualLayout>
                  <c:x val="-4.8076923076924285E-3"/>
                  <c:y val="-4.0740270105664052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75.8%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504D-498C-A133-3D719DE0B68D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58.6%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504D-498C-A133-3D719DE0B68D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69.0%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504D-498C-A133-3D719DE0B68D}"/>
                </c:ext>
              </c:extLst>
            </c:dLbl>
            <c:spPr>
              <a:noFill/>
              <a:ln w="25400">
                <a:noFill/>
              </a:ln>
            </c:sp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questionario!$A$15:$A$23</c:f>
              <c:strCache>
                <c:ptCount val="9"/>
                <c:pt idx="0">
                  <c:v>Product on the whole</c:v>
                </c:pt>
                <c:pt idx="1">
                  <c:v>Fragrance pleasantness</c:v>
                </c:pt>
                <c:pt idx="2">
                  <c:v>Easy to absorb</c:v>
                </c:pt>
                <c:pt idx="3">
                  <c:v>Hair healthier</c:v>
                </c:pt>
                <c:pt idx="4">
                  <c:v>Improving scalp condition</c:v>
                </c:pt>
                <c:pt idx="5">
                  <c:v>More volume to the hair</c:v>
                </c:pt>
                <c:pt idx="6">
                  <c:v>Hair stronger</c:v>
                </c:pt>
                <c:pt idx="7">
                  <c:v>Hair thicker</c:v>
                </c:pt>
                <c:pt idx="8">
                  <c:v>Reduce hair loss</c:v>
                </c:pt>
              </c:strCache>
            </c:strRef>
          </c:cat>
          <c:val>
            <c:numRef>
              <c:f>questionario!$B$15:$B$23</c:f>
              <c:numCache>
                <c:formatCode>0.0%</c:formatCode>
                <c:ptCount val="9"/>
                <c:pt idx="0">
                  <c:v>0.75900000000000023</c:v>
                </c:pt>
                <c:pt idx="1">
                  <c:v>0.89700000000000024</c:v>
                </c:pt>
                <c:pt idx="2">
                  <c:v>0.75800000000000023</c:v>
                </c:pt>
                <c:pt idx="3">
                  <c:v>0.79300000000000004</c:v>
                </c:pt>
                <c:pt idx="4">
                  <c:v>0.79300000000000004</c:v>
                </c:pt>
                <c:pt idx="5">
                  <c:v>0.65500000000000025</c:v>
                </c:pt>
                <c:pt idx="6">
                  <c:v>0.75800000000000023</c:v>
                </c:pt>
                <c:pt idx="7">
                  <c:v>0.58600000000000019</c:v>
                </c:pt>
                <c:pt idx="8">
                  <c:v>0.69000000000000039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4D-498C-A133-3D719DE0B68D}"/>
            </c:ext>
          </c:extLst>
        </c:ser>
        <c:axId val="132161920"/>
        <c:axId val="132163456"/>
      </c:barChart>
      <c:catAx>
        <c:axId val="132161920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32163456"/>
        <c:crossesAt val="0"/>
        <c:lblAlgn val="ctr"/>
        <c:lblOffset val="100"/>
        <c:tickLblSkip val="1"/>
        <c:tickMarkSkip val="1"/>
      </c:catAx>
      <c:valAx>
        <c:axId val="132163456"/>
        <c:scaling>
          <c:orientation val="minMax"/>
          <c:max val="1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it-IT" sz="1800" b="1" dirty="0" smtClean="0"/>
                  <a:t>Percentuale di soddisfazione</a:t>
                </a:r>
                <a:endParaRPr lang="it-IT" sz="1800" b="1" dirty="0"/>
              </a:p>
            </c:rich>
          </c:tx>
          <c:layout>
            <c:manualLayout>
              <c:xMode val="edge"/>
              <c:yMode val="edge"/>
              <c:x val="0.42053379232243526"/>
              <c:y val="0.88571343537414993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32161920"/>
        <c:crosses val="autoZero"/>
        <c:crossBetween val="between"/>
      </c:valAx>
      <c:spPr>
        <a:gradFill rotWithShape="0">
          <a:gsLst>
            <a:gs pos="0">
              <a:srgbClr val="5E9EFF"/>
            </a:gs>
            <a:gs pos="0">
              <a:srgbClr val="85C2FF"/>
            </a:gs>
            <a:gs pos="22000">
              <a:srgbClr val="C4D6EB"/>
            </a:gs>
            <a:gs pos="100000">
              <a:srgbClr val="FFEBFA"/>
            </a:gs>
          </a:gsLst>
          <a:lin ang="18900000" scaled="0"/>
        </a:gra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i="1"/>
            </a:pPr>
            <a:r>
              <a:rPr lang="it-IT" i="1" dirty="0" smtClean="0"/>
              <a:t>DOPO 6 MESI di APPLICAZIONE</a:t>
            </a:r>
            <a:endParaRPr lang="it-IT" i="1" dirty="0"/>
          </a:p>
        </c:rich>
      </c:tx>
      <c:layout>
        <c:manualLayout>
          <c:xMode val="edge"/>
          <c:yMode val="edge"/>
          <c:x val="0.38552982410861553"/>
          <c:y val="3.135321453396992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3130809313046596"/>
          <c:y val="0.11016888727790455"/>
          <c:w val="0.7265281922242306"/>
          <c:h val="0.68334281648858952"/>
        </c:manualLayout>
      </c:layout>
      <c:barChart>
        <c:barDir val="bar"/>
        <c:grouping val="clustered"/>
        <c:ser>
          <c:idx val="0"/>
          <c:order val="0"/>
          <c:tx>
            <c:strRef>
              <c:f>'QUESTIONARIO ING FIDIA CAPELLI'!$A$3:$A$11</c:f>
              <c:strCache>
                <c:ptCount val="1"/>
                <c:pt idx="0">
                  <c:v>product on the whole fragrance pleasantness easy to absorb healthier hair improving scalp conditions more volume to the hair stronger hair thicker hair reduce hair loss</c:v>
                </c:pt>
              </c:strCache>
            </c:strRef>
          </c:tx>
          <c:spPr>
            <a:gradFill rotWithShape="0">
              <a:gsLst>
                <a:gs pos="0">
                  <a:srgbClr val="FFFFFF">
                    <a:gamma/>
                    <a:tint val="25490"/>
                    <a:invGamma/>
                  </a:srgbClr>
                </a:gs>
                <a:gs pos="100000">
                  <a:srgbClr val="FF6600"/>
                </a:gs>
              </a:gsLst>
              <a:lin ang="189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144053899882968E-3"/>
                  <c:y val="-3.649628743671478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C4-467E-99F5-8E8041601FDD}"/>
                </c:ext>
              </c:extLst>
            </c:dLbl>
            <c:dLbl>
              <c:idx val="1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93.3%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C4-467E-99F5-8E8041601FDD}"/>
                </c:ext>
              </c:extLst>
            </c:dLbl>
            <c:dLbl>
              <c:idx val="2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90.0%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C4-467E-99F5-8E8041601FDD}"/>
                </c:ext>
              </c:extLst>
            </c:dLbl>
            <c:dLbl>
              <c:idx val="3"/>
              <c:layout>
                <c:manualLayout>
                  <c:x val="-2.0171457387796279E-3"/>
                  <c:y val="0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C4-467E-99F5-8E8041601FDD}"/>
                </c:ext>
              </c:extLst>
            </c:dLbl>
            <c:dLbl>
              <c:idx val="4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83.3%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1C4-467E-99F5-8E8041601FDD}"/>
                </c:ext>
              </c:extLst>
            </c:dLbl>
            <c:dLbl>
              <c:idx val="5"/>
              <c:layout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C4-467E-99F5-8E8041601FDD}"/>
                </c:ext>
              </c:extLst>
            </c:dLbl>
            <c:dLbl>
              <c:idx val="6"/>
              <c:layout>
                <c:manualLayout>
                  <c:x val="-4.0342914775592558E-3"/>
                  <c:y val="-4.3494950290744536E-17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90.0%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1C4-467E-99F5-8E8041601FDD}"/>
                </c:ext>
              </c:extLst>
            </c:dLbl>
            <c:dLbl>
              <c:idx val="7"/>
              <c:layout>
                <c:manualLayout>
                  <c:x val="3.2417937130579098E-3"/>
                  <c:y val="-6.1919840091162878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4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50.0%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C4-467E-99F5-8E8041601FDD}"/>
                </c:ext>
              </c:extLst>
            </c:dLbl>
            <c:dLbl>
              <c:idx val="8"/>
              <c:layout>
                <c:manualLayout>
                  <c:x val="5.0984549775453542E-3"/>
                  <c:y val="6.4609895293337464E-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3200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86.7%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outEnd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1C4-467E-99F5-8E8041601FDD}"/>
                </c:ext>
              </c:extLst>
            </c:dLbl>
            <c:dLbl>
              <c:idx val="9"/>
              <c:layout>
                <c:manualLayout>
                  <c:x val="-4.0342914775592558E-3"/>
                  <c:y val="9.4899169632265724E-3"/>
                </c:manualLayout>
              </c:layout>
              <c:tx>
                <c:rich>
                  <a:bodyPr/>
                  <a:lstStyle/>
                  <a:p>
                    <a:r>
                      <a:rPr lang="it-IT" sz="1100">
                        <a:latin typeface="Calibri" panose="020F0502020204030204" pitchFamily="34" charset="0"/>
                      </a:rPr>
                      <a:t>100%</a:t>
                    </a:r>
                    <a:endParaRPr lang="it-IT"/>
                  </a:p>
                </c:rich>
              </c:tx>
              <c:dLblPos val="outEnd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1C4-467E-99F5-8E8041601FD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it-IT" sz="1100">
                        <a:latin typeface="Calibri" panose="020F0502020204030204" pitchFamily="34" charset="0"/>
                      </a:rPr>
                      <a:t>100%</a:t>
                    </a:r>
                    <a:endParaRPr lang="it-IT"/>
                  </a:p>
                </c:rich>
              </c:tx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1C4-467E-99F5-8E8041601FDD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3200"/>
                </a:pPr>
                <a:endParaRPr lang="it-IT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'QUESTIONARIO ING FIDIA CAPELLI'!$A$3:$A$11</c:f>
              <c:strCache>
                <c:ptCount val="9"/>
                <c:pt idx="0">
                  <c:v>product on the whole</c:v>
                </c:pt>
                <c:pt idx="1">
                  <c:v>fragrance pleasantness</c:v>
                </c:pt>
                <c:pt idx="2">
                  <c:v>easy to absorb</c:v>
                </c:pt>
                <c:pt idx="3">
                  <c:v>healthier hair</c:v>
                </c:pt>
                <c:pt idx="4">
                  <c:v>improving scalp conditions</c:v>
                </c:pt>
                <c:pt idx="5">
                  <c:v>more volume to the hair</c:v>
                </c:pt>
                <c:pt idx="6">
                  <c:v>stronger hair</c:v>
                </c:pt>
                <c:pt idx="7">
                  <c:v>thicker hair</c:v>
                </c:pt>
                <c:pt idx="8">
                  <c:v>reduce hair loss</c:v>
                </c:pt>
              </c:strCache>
            </c:strRef>
          </c:cat>
          <c:val>
            <c:numRef>
              <c:f>'QUESTIONARIO ING FIDIA CAPELLI'!$B$3:$B$11</c:f>
              <c:numCache>
                <c:formatCode>0.0%</c:formatCode>
                <c:ptCount val="9"/>
                <c:pt idx="0">
                  <c:v>0.86700000000000021</c:v>
                </c:pt>
                <c:pt idx="1">
                  <c:v>0.93300000000000005</c:v>
                </c:pt>
                <c:pt idx="2">
                  <c:v>0.9</c:v>
                </c:pt>
                <c:pt idx="3">
                  <c:v>0.76700000000000024</c:v>
                </c:pt>
                <c:pt idx="4">
                  <c:v>0.83300000000000018</c:v>
                </c:pt>
                <c:pt idx="5">
                  <c:v>0.66700000000000026</c:v>
                </c:pt>
                <c:pt idx="6">
                  <c:v>0.9</c:v>
                </c:pt>
                <c:pt idx="7">
                  <c:v>0.5</c:v>
                </c:pt>
                <c:pt idx="8">
                  <c:v>0.86700000000000021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1C4-467E-99F5-8E8041601FDD}"/>
            </c:ext>
          </c:extLst>
        </c:ser>
        <c:axId val="135498368"/>
        <c:axId val="135524736"/>
      </c:barChart>
      <c:catAx>
        <c:axId val="135498368"/>
        <c:scaling>
          <c:orientation val="minMax"/>
        </c:scaling>
        <c:axPos val="l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35524736"/>
        <c:crossesAt val="0"/>
        <c:lblAlgn val="ctr"/>
        <c:lblOffset val="100"/>
        <c:tickLblSkip val="1"/>
        <c:tickMarkSkip val="1"/>
      </c:catAx>
      <c:valAx>
        <c:axId val="135524736"/>
        <c:scaling>
          <c:orientation val="minMax"/>
          <c:max val="1"/>
          <c:min val="0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800" b="1"/>
                </a:pPr>
                <a:r>
                  <a:rPr lang="it-IT" sz="1800" b="1" dirty="0" smtClean="0"/>
                  <a:t>Percentuale di soddisfazione</a:t>
                </a:r>
                <a:endParaRPr lang="it-IT" sz="1800" b="1" dirty="0"/>
              </a:p>
            </c:rich>
          </c:tx>
          <c:layout>
            <c:manualLayout>
              <c:xMode val="edge"/>
              <c:yMode val="edge"/>
              <c:x val="0.42132948293512906"/>
              <c:y val="0.88977770783378718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it-IT"/>
          </a:p>
        </c:txPr>
        <c:crossAx val="135498368"/>
        <c:crosses val="autoZero"/>
        <c:crossBetween val="between"/>
        <c:majorUnit val="0.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685E5-422B-D94B-BB55-82D7ED0F18D1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F7BAA-3103-9542-9D68-B313E43A8C52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1642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0F0A0-0F41-FF4D-B991-AD8ED4D8E2CB}" type="datetimeFigureOut">
              <a:rPr lang="en-US" smtClean="0"/>
              <a:pPr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1491C-2DE0-C14C-AB0C-A83AF8E15421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68723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087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262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350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5437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526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612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99" algn="l" defTabSz="45708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105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8704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4799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82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aim of the study is to evaluate the in vivo efficacy of two lotions in preventing the hair loss, one for males and another for females. </a:t>
            </a:r>
          </a:p>
          <a:p>
            <a:r>
              <a:rPr lang="en-US" dirty="0" smtClean="0"/>
              <a:t>Population: </a:t>
            </a:r>
          </a:p>
          <a:p>
            <a:r>
              <a:rPr lang="en-US" dirty="0" smtClean="0"/>
              <a:t>-  30 males, 18-50 years old, suffering from alopecia in stages II-IV of the Norwood-Hamilton scale. </a:t>
            </a:r>
          </a:p>
          <a:p>
            <a:r>
              <a:rPr lang="en-US" dirty="0" smtClean="0"/>
              <a:t>-  30 females, 30-60 years old, suffering from alopecia in stages I-II of the Ludwig scale. </a:t>
            </a:r>
          </a:p>
          <a:p>
            <a:r>
              <a:rPr lang="en-US" dirty="0" smtClean="0"/>
              <a:t>Description of  </a:t>
            </a:r>
          </a:p>
          <a:p>
            <a:r>
              <a:rPr lang="en-US" dirty="0" smtClean="0"/>
              <a:t>Intervention: </a:t>
            </a:r>
          </a:p>
          <a:p>
            <a:r>
              <a:rPr lang="en-US" dirty="0" smtClean="0"/>
              <a:t>The  aim  of  the  study  is  to  evaluate  the  in  vivo  efficacy  of  two  topical lotions  as  a  coadjutant  treatment  in  preventing  the  hair  loss  and  for strengthening and reinvigorating the hair. </a:t>
            </a:r>
          </a:p>
          <a:p>
            <a:r>
              <a:rPr lang="en-US" dirty="0" smtClean="0"/>
              <a:t>The following evaluations are performed at the baseline, after 1, 3 and 6 months of lotion application: </a:t>
            </a:r>
          </a:p>
          <a:p>
            <a:r>
              <a:rPr lang="en-US" dirty="0" smtClean="0"/>
              <a:t>-  </a:t>
            </a:r>
            <a:r>
              <a:rPr lang="en-US" dirty="0" err="1" smtClean="0"/>
              <a:t>phototrichogram</a:t>
            </a:r>
            <a:r>
              <a:rPr lang="en-US" dirty="0" smtClean="0"/>
              <a:t>; </a:t>
            </a:r>
          </a:p>
          <a:p>
            <a:r>
              <a:rPr lang="en-US" dirty="0" smtClean="0"/>
              <a:t>-  resistance of the hair to traction (by means of pull test); </a:t>
            </a:r>
          </a:p>
          <a:p>
            <a:r>
              <a:rPr lang="en-US" dirty="0" smtClean="0"/>
              <a:t>-  number of hair lost during the washing (by means of wash test); </a:t>
            </a:r>
          </a:p>
          <a:p>
            <a:r>
              <a:rPr lang="en-US" dirty="0" smtClean="0"/>
              <a:t>-  objective dermatological evaluation of the scalp and the tolerability; </a:t>
            </a:r>
          </a:p>
          <a:p>
            <a:r>
              <a:rPr lang="en-US" dirty="0" smtClean="0"/>
              <a:t>-  digital images of the head; </a:t>
            </a:r>
          </a:p>
          <a:p>
            <a:r>
              <a:rPr lang="en-US" dirty="0" smtClean="0"/>
              <a:t>-  diameter of hair (Scanning Electron Microscope).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Liposomi a base di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Dihomo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-gamma-linolenico acido,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Equolo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Propionil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-L-carnitina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HCl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lozione alopecia uomo e donna (dispersione </a:t>
            </a:r>
            <a:r>
              <a:rPr lang="it-IT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liposomiale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89E6C-DAEA-4A9D-87C2-250A4F2201A3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68962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1491C-2DE0-C14C-AB0C-A83AF8E154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880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3004800" cy="5943600"/>
          </a:xfrm>
          <a:prstGeom prst="rect">
            <a:avLst/>
          </a:prstGeom>
          <a:solidFill>
            <a:schemeClr val="tx2"/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Cover image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5943600"/>
            <a:ext cx="13004800" cy="2184399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1" y="8128000"/>
            <a:ext cx="13004800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-19436" y="1436913"/>
            <a:ext cx="13003214" cy="47921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43" name="Title 41"/>
          <p:cNvSpPr>
            <a:spLocks noGrp="1"/>
          </p:cNvSpPr>
          <p:nvPr>
            <p:ph type="title"/>
          </p:nvPr>
        </p:nvSpPr>
        <p:spPr>
          <a:xfrm>
            <a:off x="4093201" y="5940428"/>
            <a:ext cx="8200100" cy="2178319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80000"/>
              </a:lnSpc>
              <a:defRPr sz="3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9711" y="494165"/>
            <a:ext cx="1789301" cy="684144"/>
          </a:xfrm>
          <a:prstGeom prst="rect">
            <a:avLst/>
          </a:prstGeom>
        </p:spPr>
      </p:pic>
      <p:pic>
        <p:nvPicPr>
          <p:cNvPr id="14" name="Picture 13" descr="tagline-negative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825" y="681168"/>
            <a:ext cx="4354341" cy="310138"/>
          </a:xfrm>
          <a:prstGeom prst="rect">
            <a:avLst/>
          </a:prstGeom>
        </p:spPr>
      </p:pic>
      <p:sp>
        <p:nvSpPr>
          <p:cNvPr id="15" name="Rectangle 8"/>
          <p:cNvSpPr/>
          <p:nvPr userDrawn="1"/>
        </p:nvSpPr>
        <p:spPr>
          <a:xfrm>
            <a:off x="11391244" y="9137649"/>
            <a:ext cx="888357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4" name="Rettangolo 3"/>
          <p:cNvSpPr/>
          <p:nvPr userDrawn="1"/>
        </p:nvSpPr>
        <p:spPr>
          <a:xfrm>
            <a:off x="1" y="8595857"/>
            <a:ext cx="4093198" cy="11717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it-IT" dirty="0" smtClean="0"/>
              <a:t>v</a:t>
            </a:r>
            <a:endParaRPr lang="it-IT" dirty="0"/>
          </a:p>
        </p:txBody>
      </p:sp>
      <p:sp>
        <p:nvSpPr>
          <p:cNvPr id="16" name="TextBox 26"/>
          <p:cNvSpPr txBox="1"/>
          <p:nvPr userDrawn="1"/>
        </p:nvSpPr>
        <p:spPr>
          <a:xfrm>
            <a:off x="1014256" y="9137649"/>
            <a:ext cx="3126602" cy="360850"/>
          </a:xfrm>
          <a:prstGeom prst="rect">
            <a:avLst/>
          </a:prstGeom>
          <a:noFill/>
        </p:spPr>
        <p:txBody>
          <a:bodyPr wrap="square" lIns="107937" tIns="71991" rIns="107937" bIns="71991" rtlCol="0">
            <a:spAutoFit/>
          </a:bodyPr>
          <a:lstStyle/>
          <a:p>
            <a:r>
              <a:rPr lang="en-US" sz="1400" b="1" i="0" cap="none" spc="0" dirty="0" err="1" smtClean="0">
                <a:solidFill>
                  <a:schemeClr val="tx2"/>
                </a:solidFill>
                <a:latin typeface="Source Sans Pro"/>
                <a:cs typeface="Lato Black"/>
              </a:rPr>
              <a:t>www.fidiapharma.com</a:t>
            </a:r>
            <a:endParaRPr lang="en-US" sz="1400" b="1" i="0" cap="none" spc="0" dirty="0" smtClean="0">
              <a:solidFill>
                <a:schemeClr val="tx2"/>
              </a:solidFill>
              <a:latin typeface="Source Sans Pro"/>
              <a:cs typeface="Lato Black"/>
            </a:endParaRPr>
          </a:p>
        </p:txBody>
      </p:sp>
      <p:sp>
        <p:nvSpPr>
          <p:cNvPr id="17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19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2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lvl1pPr algn="l">
              <a:defRPr sz="1400" cap="all" spc="100">
                <a:solidFill>
                  <a:srgbClr val="C3E0FF"/>
                </a:solidFill>
                <a:latin typeface="Lato Regular"/>
                <a:cs typeface="Lato Regular"/>
              </a:defRPr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21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lvl1pPr algn="l">
              <a:defRPr sz="1400" cap="all" spc="1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574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endParaRPr lang="it-IT" dirty="0"/>
          </a:p>
        </p:txBody>
      </p:sp>
      <p:graphicFrame>
        <p:nvGraphicFramePr>
          <p:cNvPr id="29" name="Tabella 28"/>
          <p:cNvGraphicFramePr>
            <a:graphicFrameLocks noGrp="1"/>
          </p:cNvGraphicFramePr>
          <p:nvPr userDrawn="1">
            <p:extLst>
              <p:ext uri="{D42A27DB-BD31-4B8C-83A1-F6EECF244321}">
                <p14:modId xmlns="" xmlns:p14="http://schemas.microsoft.com/office/powerpoint/2010/main" val="2151531350"/>
              </p:ext>
            </p:extLst>
          </p:nvPr>
        </p:nvGraphicFramePr>
        <p:xfrm>
          <a:off x="741521" y="4667063"/>
          <a:ext cx="11538080" cy="3317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4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49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5717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873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3898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105913"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5913"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05913"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it-IT" sz="2600" dirty="0"/>
                    </a:p>
                  </a:txBody>
                  <a:tcPr marL="91441" marR="91441" marT="45719" marB="4571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0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41068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32" name="Segnaposto immagine 31"/>
          <p:cNvSpPr>
            <a:spLocks noGrp="1"/>
          </p:cNvSpPr>
          <p:nvPr>
            <p:ph type="pic" sz="quarter" idx="15" hasCustomPrompt="1"/>
          </p:nvPr>
        </p:nvSpPr>
        <p:spPr>
          <a:xfrm>
            <a:off x="730251" y="4841875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3" name="Segnaposto immagine 31"/>
          <p:cNvSpPr>
            <a:spLocks noGrp="1"/>
          </p:cNvSpPr>
          <p:nvPr>
            <p:ph type="pic" sz="quarter" idx="16" hasCustomPrompt="1"/>
          </p:nvPr>
        </p:nvSpPr>
        <p:spPr>
          <a:xfrm>
            <a:off x="4825875" y="4841875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4" name="Segnaposto immagine 31"/>
          <p:cNvSpPr>
            <a:spLocks noGrp="1"/>
          </p:cNvSpPr>
          <p:nvPr>
            <p:ph type="pic" sz="quarter" idx="17" hasCustomPrompt="1"/>
          </p:nvPr>
        </p:nvSpPr>
        <p:spPr>
          <a:xfrm>
            <a:off x="8916651" y="4841875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5" name="Segnaposto immagine 31"/>
          <p:cNvSpPr>
            <a:spLocks noGrp="1"/>
          </p:cNvSpPr>
          <p:nvPr>
            <p:ph type="pic" sz="quarter" idx="18" hasCustomPrompt="1"/>
          </p:nvPr>
        </p:nvSpPr>
        <p:spPr>
          <a:xfrm>
            <a:off x="730251" y="5937206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6" name="Segnaposto immagine 31"/>
          <p:cNvSpPr>
            <a:spLocks noGrp="1"/>
          </p:cNvSpPr>
          <p:nvPr>
            <p:ph type="pic" sz="quarter" idx="19" hasCustomPrompt="1"/>
          </p:nvPr>
        </p:nvSpPr>
        <p:spPr>
          <a:xfrm>
            <a:off x="4825875" y="5937206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7" name="Segnaposto immagine 31"/>
          <p:cNvSpPr>
            <a:spLocks noGrp="1"/>
          </p:cNvSpPr>
          <p:nvPr>
            <p:ph type="pic" sz="quarter" idx="20" hasCustomPrompt="1"/>
          </p:nvPr>
        </p:nvSpPr>
        <p:spPr>
          <a:xfrm>
            <a:off x="8916651" y="5937206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8" name="Segnaposto immagine 31"/>
          <p:cNvSpPr>
            <a:spLocks noGrp="1"/>
          </p:cNvSpPr>
          <p:nvPr>
            <p:ph type="pic" sz="quarter" idx="21" hasCustomPrompt="1"/>
          </p:nvPr>
        </p:nvSpPr>
        <p:spPr>
          <a:xfrm>
            <a:off x="730251" y="7048410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39" name="Segnaposto immagine 31"/>
          <p:cNvSpPr>
            <a:spLocks noGrp="1"/>
          </p:cNvSpPr>
          <p:nvPr>
            <p:ph type="pic" sz="quarter" idx="22" hasCustomPrompt="1"/>
          </p:nvPr>
        </p:nvSpPr>
        <p:spPr>
          <a:xfrm>
            <a:off x="4825875" y="7048410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40" name="Segnaposto immagine 31"/>
          <p:cNvSpPr>
            <a:spLocks noGrp="1"/>
          </p:cNvSpPr>
          <p:nvPr>
            <p:ph type="pic" sz="quarter" idx="23" hasCustomPrompt="1"/>
          </p:nvPr>
        </p:nvSpPr>
        <p:spPr>
          <a:xfrm>
            <a:off x="8916651" y="7048410"/>
            <a:ext cx="3362950" cy="650652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logo</a:t>
            </a:r>
            <a:endParaRPr lang="it-IT" dirty="0"/>
          </a:p>
        </p:txBody>
      </p:sp>
      <p:sp>
        <p:nvSpPr>
          <p:cNvPr id="41" name="Segnaposto data 40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2" name="Segnaposto piè di pagina 41"/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386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720001" y="4714684"/>
            <a:ext cx="11559599" cy="331438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720001" y="4714685"/>
            <a:ext cx="6528972" cy="331438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44363" y="4714685"/>
            <a:ext cx="4835236" cy="17938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XX%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20001" y="8029065"/>
            <a:ext cx="11559599" cy="0"/>
          </a:xfrm>
          <a:prstGeom prst="line">
            <a:avLst/>
          </a:prstGeom>
          <a:ln w="28575" cmpd="sng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44363" y="6508485"/>
            <a:ext cx="4835236" cy="8730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41068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60153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egnaposto SmartArt 5"/>
          <p:cNvSpPr>
            <a:spLocks noGrp="1"/>
          </p:cNvSpPr>
          <p:nvPr>
            <p:ph type="dgm" sz="quarter" idx="12" hasCustomPrompt="1"/>
          </p:nvPr>
        </p:nvSpPr>
        <p:spPr>
          <a:xfrm>
            <a:off x="720725" y="3047875"/>
            <a:ext cx="11558588" cy="4968674"/>
          </a:xfrm>
          <a:prstGeom prst="rect">
            <a:avLst/>
          </a:prstGeom>
          <a:solidFill>
            <a:schemeClr val="bg2"/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smtClean="0"/>
              <a:t>Your chart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237183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ighl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2442378" y="4682934"/>
            <a:ext cx="8128230" cy="33018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None/>
              <a:defRPr sz="2400" b="0" i="0">
                <a:solidFill>
                  <a:schemeClr val="tx2"/>
                </a:solidFill>
                <a:latin typeface="Source Sans Pro"/>
                <a:cs typeface="Source Sans Pro"/>
              </a:defRPr>
            </a:lvl1pPr>
            <a:lvl2pPr>
              <a:defRPr sz="3600" b="0" i="0">
                <a:latin typeface="Source Sans Pro"/>
                <a:cs typeface="Source Sans Pro"/>
              </a:defRPr>
            </a:lvl2pPr>
            <a:lvl3pPr>
              <a:defRPr sz="3600" b="0" i="0">
                <a:latin typeface="Source Sans Pro"/>
                <a:cs typeface="Source Sans Pro"/>
              </a:defRPr>
            </a:lvl3pPr>
            <a:lvl4pPr>
              <a:defRPr sz="3600" b="0" i="0">
                <a:latin typeface="Source Sans Pro"/>
                <a:cs typeface="Source Sans Pro"/>
              </a:defRPr>
            </a:lvl4pPr>
            <a:lvl5pPr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7875" y="1854118"/>
            <a:ext cx="4730581" cy="1733476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XX%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94365" y="2651079"/>
            <a:ext cx="4778064" cy="8730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0" name="Connettore 1 9"/>
          <p:cNvCxnSpPr/>
          <p:nvPr userDrawn="1"/>
        </p:nvCxnSpPr>
        <p:spPr>
          <a:xfrm>
            <a:off x="5794365" y="2365346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egnaposto data 1"/>
          <p:cNvSpPr>
            <a:spLocks noGrp="1"/>
          </p:cNvSpPr>
          <p:nvPr>
            <p:ph type="dt" sz="half" idx="15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6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9588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abella 8"/>
          <p:cNvSpPr>
            <a:spLocks noGrp="1"/>
          </p:cNvSpPr>
          <p:nvPr>
            <p:ph type="tbl" sz="quarter" idx="15" hasCustomPrompt="1"/>
          </p:nvPr>
        </p:nvSpPr>
        <p:spPr>
          <a:xfrm>
            <a:off x="720001" y="4708652"/>
            <a:ext cx="11559598" cy="3320924"/>
          </a:xfrm>
          <a:prstGeom prst="rect">
            <a:avLst/>
          </a:prstGeom>
          <a:solidFill>
            <a:schemeClr val="bg2"/>
          </a:solidFill>
        </p:spPr>
        <p:txBody>
          <a:bodyPr vert="horz" anchor="ctr" anchorCtr="0"/>
          <a:lstStyle>
            <a:lvl1pPr marL="0" indent="0" algn="ctr">
              <a:buFontTx/>
              <a:buNone/>
              <a:defRPr sz="1800" cap="all" spc="100">
                <a:solidFill>
                  <a:schemeClr val="bg1">
                    <a:lumMod val="65000"/>
                  </a:schemeClr>
                </a:solidFill>
                <a:latin typeface="Lato Black"/>
                <a:cs typeface="Lato Black"/>
              </a:defRPr>
            </a:lvl1pPr>
          </a:lstStyle>
          <a:p>
            <a:r>
              <a:rPr lang="it-IT" dirty="0" err="1" smtClean="0"/>
              <a:t>Table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50732"/>
            <a:ext cx="11549370" cy="1533384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1190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olo 4"/>
          <p:cNvSpPr>
            <a:spLocks noGrp="1"/>
          </p:cNvSpPr>
          <p:nvPr>
            <p:ph type="title" hasCustomPrompt="1"/>
          </p:nvPr>
        </p:nvSpPr>
        <p:spPr>
          <a:xfrm>
            <a:off x="4093199" y="3783014"/>
            <a:ext cx="8177300" cy="2156777"/>
          </a:xfrm>
        </p:spPr>
        <p:txBody>
          <a:bodyPr anchor="ctr" anchorCtr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it-IT" dirty="0" err="1" smtClean="0"/>
              <a:t>Thank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398053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ist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77875" y="1219157"/>
            <a:ext cx="4730581" cy="1733476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XX%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794365" y="2016119"/>
            <a:ext cx="4778064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777875" y="3446486"/>
            <a:ext cx="4730581" cy="1733476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YY%</a:t>
            </a:r>
            <a:endParaRPr lang="en-US" dirty="0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94363" y="4243448"/>
            <a:ext cx="4778065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>
              <a:buNone/>
              <a:defRPr lang="en-US" sz="2400" b="1" kern="1200" cap="all" spc="149" baseline="0" dirty="0">
                <a:solidFill>
                  <a:schemeClr val="tx2"/>
                </a:solidFill>
                <a:latin typeface="Lato" pitchFamily="34" charset="0"/>
                <a:ea typeface="+mn-ea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777875" y="5654278"/>
            <a:ext cx="4730581" cy="1733476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n-US" dirty="0" smtClean="0"/>
              <a:t>ZZ%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5794365" y="6451239"/>
            <a:ext cx="4778064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>
              <a:buNone/>
              <a:defRPr lang="en-US" sz="2400" b="1" kern="1200" cap="all" spc="149" baseline="0" dirty="0" smtClean="0">
                <a:solidFill>
                  <a:schemeClr val="tx2"/>
                </a:solidFill>
                <a:latin typeface="Lato" pitchFamily="34" charset="0"/>
                <a:ea typeface="+mn-ea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cxnSp>
        <p:nvCxnSpPr>
          <p:cNvPr id="13" name="Connettore 1 12"/>
          <p:cNvCxnSpPr/>
          <p:nvPr userDrawn="1"/>
        </p:nvCxnSpPr>
        <p:spPr>
          <a:xfrm>
            <a:off x="5794365" y="3905094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 userDrawn="1"/>
        </p:nvCxnSpPr>
        <p:spPr>
          <a:xfrm>
            <a:off x="5794365" y="6175128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/>
          <p:nvPr userDrawn="1"/>
        </p:nvCxnSpPr>
        <p:spPr>
          <a:xfrm>
            <a:off x="5794365" y="1730386"/>
            <a:ext cx="4778064" cy="0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egnaposto data 1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306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823912"/>
            <a:ext cx="13003213" cy="7304086"/>
          </a:xfrm>
          <a:prstGeom prst="rect">
            <a:avLst/>
          </a:prstGeom>
          <a:solidFill>
            <a:srgbClr val="E4E2E4"/>
          </a:solidFill>
        </p:spPr>
        <p:txBody>
          <a:bodyPr vert="horz" lIns="91428" tIns="45714" rIns="91428" bIns="45714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Background image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391826" y="5271799"/>
            <a:ext cx="3068726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2400" b="1" cap="all" spc="149" baseline="0">
                <a:solidFill>
                  <a:schemeClr val="tx2"/>
                </a:solidFill>
                <a:latin typeface="Lato Bold"/>
                <a:cs typeface="Lato Bold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9391826" y="2311198"/>
            <a:ext cx="3068726" cy="8730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2400" b="1" cap="all" spc="149" baseline="0">
                <a:solidFill>
                  <a:schemeClr val="tx2"/>
                </a:solidFill>
                <a:latin typeface="Lato" pitchFamily="34" charset="0"/>
                <a:cs typeface="Lato" pitchFamily="34" charset="0"/>
              </a:defRPr>
            </a:lvl1pPr>
          </a:lstStyle>
          <a:p>
            <a:pPr lvl="0"/>
            <a:r>
              <a:rPr lang="en-US" dirty="0" smtClean="0"/>
              <a:t>VALUE LABEL</a:t>
            </a:r>
            <a:endParaRPr lang="en-US" dirty="0"/>
          </a:p>
        </p:txBody>
      </p:sp>
      <p:sp>
        <p:nvSpPr>
          <p:cNvPr id="8" name="Segnaposto testo 13"/>
          <p:cNvSpPr>
            <a:spLocks noGrp="1"/>
          </p:cNvSpPr>
          <p:nvPr>
            <p:ph type="body" sz="quarter" idx="19" hasCustomPrompt="1"/>
          </p:nvPr>
        </p:nvSpPr>
        <p:spPr>
          <a:xfrm>
            <a:off x="9391826" y="507980"/>
            <a:ext cx="3068726" cy="18032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it-IT" dirty="0" smtClean="0"/>
              <a:t>XX</a:t>
            </a:r>
            <a:endParaRPr lang="it-IT" dirty="0"/>
          </a:p>
        </p:txBody>
      </p:sp>
      <p:sp>
        <p:nvSpPr>
          <p:cNvPr id="9" name="Segnaposto testo 13"/>
          <p:cNvSpPr>
            <a:spLocks noGrp="1"/>
          </p:cNvSpPr>
          <p:nvPr>
            <p:ph type="body" sz="quarter" idx="20" hasCustomPrompt="1"/>
          </p:nvPr>
        </p:nvSpPr>
        <p:spPr>
          <a:xfrm>
            <a:off x="9391826" y="3468581"/>
            <a:ext cx="3068726" cy="1803218"/>
          </a:xfrm>
          <a:prstGeom prst="rect">
            <a:avLst/>
          </a:prstGeom>
        </p:spPr>
        <p:txBody>
          <a:bodyPr vert="horz" lIns="91428" tIns="45714" rIns="91428" bIns="45714"/>
          <a:lstStyle>
            <a:lvl1pPr marL="0" indent="0" algn="r">
              <a:buNone/>
              <a:defRPr sz="11900">
                <a:solidFill>
                  <a:schemeClr val="tx2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it-IT" dirty="0" smtClean="0"/>
              <a:t>XX</a:t>
            </a:r>
            <a:endParaRPr lang="it-IT" dirty="0"/>
          </a:p>
        </p:txBody>
      </p:sp>
      <p:sp>
        <p:nvSpPr>
          <p:cNvPr id="26" name="TextBox 16"/>
          <p:cNvSpPr txBox="1"/>
          <p:nvPr userDrawn="1"/>
        </p:nvSpPr>
        <p:spPr>
          <a:xfrm>
            <a:off x="10593000" y="9137649"/>
            <a:ext cx="1686601" cy="360850"/>
          </a:xfrm>
          <a:prstGeom prst="rect">
            <a:avLst/>
          </a:prstGeom>
          <a:noFill/>
        </p:spPr>
        <p:txBody>
          <a:bodyPr wrap="square" lIns="179978" tIns="71991" rIns="179978" bIns="71991" rtlCol="0">
            <a:spAutoFit/>
          </a:bodyPr>
          <a:lstStyle/>
          <a:p>
            <a:pPr algn="r"/>
            <a:fld id="{BD041AA1-CE70-4446-98F5-CB3DBC716DC7}" type="slidenum">
              <a:rPr lang="en-US" sz="1400" b="1" smtClean="0">
                <a:solidFill>
                  <a:srgbClr val="FFFFFF"/>
                </a:solidFill>
                <a:latin typeface="Lato Black"/>
                <a:cs typeface="Lato Black"/>
              </a:rPr>
              <a:pPr algn="r"/>
              <a:t>‹N›</a:t>
            </a:fld>
            <a:endParaRPr lang="en-US" sz="1400" b="1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8" name="Date Placeholder 3"/>
          <p:cNvSpPr txBox="1">
            <a:spLocks/>
          </p:cNvSpPr>
          <p:nvPr userDrawn="1"/>
        </p:nvSpPr>
        <p:spPr>
          <a:xfrm>
            <a:off x="4093198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defPPr>
              <a:defRPr lang="en-US"/>
            </a:defPPr>
            <a:lvl1pPr marL="0" algn="l" defTabSz="650196" rtl="0" eaLnBrk="1" latinLnBrk="0" hangingPunct="1">
              <a:defRPr sz="1400" kern="1200" cap="all" spc="100">
                <a:solidFill>
                  <a:srgbClr val="C3E0FF"/>
                </a:solidFill>
                <a:latin typeface="Lato Regular"/>
                <a:ea typeface="+mn-ea"/>
                <a:cs typeface="Lato Regular"/>
              </a:defRPr>
            </a:lvl1pPr>
            <a:lvl2pPr marL="65019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90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8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82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78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7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369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6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APRIL 2016</a:t>
            </a:r>
            <a:endParaRPr lang="en-US" dirty="0"/>
          </a:p>
        </p:txBody>
      </p:sp>
      <p:sp>
        <p:nvSpPr>
          <p:cNvPr id="29" name="Footer Placeholder 23"/>
          <p:cNvSpPr txBox="1">
            <a:spLocks/>
          </p:cNvSpPr>
          <p:nvPr userDrawn="1"/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defPPr>
              <a:defRPr lang="en-US"/>
            </a:defPPr>
            <a:lvl1pPr marL="0" algn="l" defTabSz="650196" rtl="0" eaLnBrk="1" latinLnBrk="0" hangingPunct="1">
              <a:defRPr sz="1400" kern="1200" cap="all" spc="100">
                <a:solidFill>
                  <a:schemeClr val="bg1"/>
                </a:solidFill>
                <a:latin typeface="Lato Black"/>
                <a:ea typeface="+mn-ea"/>
                <a:cs typeface="Lato Black"/>
              </a:defRPr>
            </a:lvl1pPr>
            <a:lvl2pPr marL="65019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390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586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782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978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17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369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563" algn="l" defTabSz="65019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The Company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4498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823913"/>
            <a:ext cx="13003213" cy="73040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6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Background image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577702" y="5867489"/>
            <a:ext cx="4800292" cy="2378395"/>
          </a:xfrm>
          <a:prstGeom prst="rect">
            <a:avLst/>
          </a:prstGeom>
        </p:spPr>
        <p:txBody>
          <a:bodyPr vert="horz" lIns="107937" tIns="0" rIns="107937" bIns="0"/>
          <a:lstStyle>
            <a:lvl1pPr marL="0" indent="0" algn="r">
              <a:spcBef>
                <a:spcPts val="0"/>
              </a:spcBef>
              <a:buNone/>
              <a:defRPr b="1" cap="all" spc="149">
                <a:solidFill>
                  <a:srgbClr val="FFFFFF"/>
                </a:solidFill>
                <a:latin typeface="Lato" pitchFamily="34" charset="0"/>
                <a:cs typeface="Lato" pitchFamily="34" charset="0"/>
              </a:defRPr>
            </a:lvl1pPr>
            <a:lvl2pPr marL="650116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2pPr>
            <a:lvl3pPr marL="1300230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3pPr>
            <a:lvl4pPr marL="1950346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4pPr>
            <a:lvl5pPr marL="2600462" indent="0" algn="r">
              <a:buNone/>
              <a:defRPr cap="all" spc="149">
                <a:solidFill>
                  <a:srgbClr val="FFFFFF"/>
                </a:solidFill>
                <a:latin typeface="Lato Bold"/>
                <a:cs typeface="Lato Bold"/>
              </a:defRPr>
            </a:lvl5pPr>
          </a:lstStyle>
          <a:p>
            <a:pPr lvl="0"/>
            <a:r>
              <a:rPr lang="it-IT" dirty="0" smtClean="0"/>
              <a:t>SECTION TITLE</a:t>
            </a:r>
            <a:endParaRPr lang="en-US" dirty="0"/>
          </a:p>
        </p:txBody>
      </p:sp>
      <p:sp>
        <p:nvSpPr>
          <p:cNvPr id="13" name="Title 21"/>
          <p:cNvSpPr>
            <a:spLocks noGrp="1"/>
          </p:cNvSpPr>
          <p:nvPr>
            <p:ph type="title" hasCustomPrompt="1"/>
          </p:nvPr>
        </p:nvSpPr>
        <p:spPr>
          <a:xfrm>
            <a:off x="6577703" y="3692676"/>
            <a:ext cx="4812912" cy="2174810"/>
          </a:xfrm>
        </p:spPr>
        <p:txBody>
          <a:bodyPr>
            <a:noAutofit/>
          </a:bodyPr>
          <a:lstStyle>
            <a:lvl1pPr algn="r">
              <a:defRPr sz="14900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r>
              <a:rPr lang="it-IT" dirty="0" smtClean="0"/>
              <a:t>X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-1" y="8128000"/>
            <a:ext cx="13004800" cy="0"/>
          </a:xfrm>
          <a:prstGeom prst="line">
            <a:avLst/>
          </a:prstGeom>
          <a:ln w="12700" cmpd="sng">
            <a:solidFill>
              <a:schemeClr val="bg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435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544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30229" y="2472257"/>
            <a:ext cx="11549370" cy="5655541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Font typeface="Arial"/>
              <a:buNone/>
              <a:defRPr sz="36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1221545" indent="-571430">
              <a:buFont typeface="Arial"/>
              <a:buChar char="•"/>
              <a:defRPr sz="3600" b="0" i="0">
                <a:latin typeface="Source Sans Pro"/>
                <a:cs typeface="Source Sans Pro"/>
              </a:defRPr>
            </a:lvl2pPr>
            <a:lvl3pPr marL="1871660" indent="-571430">
              <a:buFont typeface="Arial"/>
              <a:buChar char="•"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924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s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30229" y="2472256"/>
            <a:ext cx="11549370" cy="1480448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lnSpc>
                <a:spcPct val="110000"/>
              </a:lnSpc>
              <a:buFont typeface="Arial"/>
              <a:buNone/>
              <a:defRPr sz="36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730229" y="4697792"/>
            <a:ext cx="11549370" cy="2953650"/>
          </a:xfrm>
          <a:prstGeom prst="rect">
            <a:avLst/>
          </a:prstGeom>
        </p:spPr>
        <p:txBody>
          <a:bodyPr vert="horz" numCol="2" spcCol="359956">
            <a:noAutofit/>
          </a:bodyPr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669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7491413" y="2458183"/>
            <a:ext cx="4749800" cy="5558368"/>
          </a:xfrm>
          <a:prstGeom prst="rect">
            <a:avLst/>
          </a:prstGeom>
          <a:solidFill>
            <a:srgbClr val="E4E2E4"/>
          </a:solidFill>
        </p:spPr>
        <p:txBody>
          <a:bodyPr vert="horz" anchor="ctr" anchorCtr="0"/>
          <a:lstStyle>
            <a:lvl1pPr marL="0" indent="0" algn="ctr">
              <a:buNone/>
              <a:defRPr sz="1800" cap="all" spc="149">
                <a:solidFill>
                  <a:schemeClr val="bg1">
                    <a:lumMod val="75000"/>
                  </a:schemeClr>
                </a:solidFill>
                <a:latin typeface="Lato Black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730229" y="2458181"/>
            <a:ext cx="6457094" cy="14804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buFont typeface="Arial"/>
              <a:buNone/>
              <a:defRPr sz="36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4682936"/>
            <a:ext cx="6457094" cy="3333613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dirty="0" smtClean="0"/>
              <a:t>Slide </a:t>
            </a:r>
            <a:r>
              <a:rPr lang="it-IT" dirty="0" err="1" smtClean="0"/>
              <a:t>title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6851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20725" y="4682936"/>
            <a:ext cx="11558588" cy="3333765"/>
          </a:xfrm>
          <a:prstGeom prst="rect">
            <a:avLst/>
          </a:prstGeom>
          <a:solidFill>
            <a:srgbClr val="E4E2E4"/>
          </a:solidFill>
        </p:spPr>
        <p:txBody>
          <a:bodyPr vert="horz" anchor="ctr" anchorCtr="0"/>
          <a:lstStyle>
            <a:lvl1pPr marL="0" indent="0" algn="ctr">
              <a:buNone/>
              <a:defRPr sz="1800" b="0" i="0" cap="all" spc="149">
                <a:solidFill>
                  <a:srgbClr val="A6A6A6"/>
                </a:solidFill>
                <a:latin typeface="Lato Black"/>
                <a:cs typeface="Lato Black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30" y="2650732"/>
            <a:ext cx="8312172" cy="1533384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87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Cap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20725" y="4678104"/>
            <a:ext cx="8169525" cy="3322572"/>
          </a:xfrm>
          <a:prstGeom prst="rect">
            <a:avLst/>
          </a:prstGeom>
          <a:solidFill>
            <a:srgbClr val="E4E2E4"/>
          </a:solidFill>
        </p:spPr>
        <p:txBody>
          <a:bodyPr vert="horz" anchor="ctr" anchorCtr="0"/>
          <a:lstStyle>
            <a:lvl1pPr marL="0" indent="0" algn="ctr">
              <a:buNone/>
              <a:defRPr sz="1800" b="0" i="0" cap="all" spc="149">
                <a:solidFill>
                  <a:srgbClr val="A6A6A6"/>
                </a:solidFill>
                <a:latin typeface="Lato Black"/>
                <a:cs typeface="Lato Black"/>
              </a:defRPr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9219259" y="4662230"/>
            <a:ext cx="3060340" cy="33384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10000"/>
              </a:lnSpc>
              <a:buNone/>
              <a:defRPr sz="1800" b="1" i="0" baseline="0">
                <a:solidFill>
                  <a:schemeClr val="bg2">
                    <a:lumMod val="50000"/>
                  </a:schemeClr>
                </a:solidFill>
                <a:latin typeface="Source Sans Pro"/>
                <a:cs typeface="Source Sans Pro"/>
              </a:defRPr>
            </a:lvl1pPr>
            <a:lvl2pPr>
              <a:defRPr sz="3600" b="0" i="0">
                <a:latin typeface="Source Sans Pro"/>
                <a:cs typeface="Source Sans Pro"/>
              </a:defRPr>
            </a:lvl2pPr>
            <a:lvl3pPr>
              <a:defRPr sz="3600" b="0" i="0">
                <a:latin typeface="Source Sans Pro"/>
                <a:cs typeface="Source Sans Pro"/>
              </a:defRPr>
            </a:lvl3pPr>
            <a:lvl4pPr>
              <a:defRPr sz="3600" b="0" i="0">
                <a:latin typeface="Source Sans Pro"/>
                <a:cs typeface="Source Sans Pro"/>
              </a:defRPr>
            </a:lvl4pPr>
            <a:lvl5pPr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25188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625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0220" y="4682933"/>
            <a:ext cx="11559380" cy="3349490"/>
          </a:xfrm>
          <a:prstGeom prst="rect">
            <a:avLst/>
          </a:prstGeom>
        </p:spPr>
        <p:txBody>
          <a:bodyPr vert="horz" lIns="0" tIns="0" rIns="0" bIns="0" numCol="3" spcCol="359956"/>
          <a:lstStyle>
            <a:lvl1pPr marL="0" marR="0" indent="0" algn="l" defTabSz="65011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 baseline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/>
            </a:lvl2pPr>
            <a:lvl3pPr marL="1300230" indent="0">
              <a:buNone/>
              <a:defRPr/>
            </a:lvl3pPr>
            <a:lvl4pPr marL="1950346" indent="0">
              <a:buNone/>
              <a:defRPr/>
            </a:lvl4pPr>
            <a:lvl5pPr marL="2600462" indent="0">
              <a:buNone/>
              <a:defRPr/>
            </a:lvl5pPr>
          </a:lstStyle>
          <a:p>
            <a:pPr marL="0" marR="0" lvl="0" indent="0" algn="l" defTabSz="65011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730229" y="2641061"/>
            <a:ext cx="11549370" cy="1393985"/>
          </a:xfrm>
          <a:prstGeom prst="rect">
            <a:avLst/>
          </a:prstGeom>
        </p:spPr>
        <p:txBody>
          <a:bodyPr vert="horz"/>
          <a:lstStyle>
            <a:lvl1pPr marL="0" marR="0" indent="0" algn="l" defTabSz="650116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0" i="0">
                <a:solidFill>
                  <a:srgbClr val="3A3A3A"/>
                </a:solidFill>
                <a:latin typeface="Source Sans Pro"/>
                <a:cs typeface="Source Sans Pro"/>
              </a:defRPr>
            </a:lvl1pPr>
            <a:lvl2pPr marL="650116" indent="0">
              <a:buNone/>
              <a:defRPr sz="3600" b="0" i="0">
                <a:latin typeface="Source Sans Pro"/>
                <a:cs typeface="Source Sans Pro"/>
              </a:defRPr>
            </a:lvl2pPr>
            <a:lvl3pPr marL="1300230" indent="0">
              <a:buNone/>
              <a:defRPr sz="3600" b="0" i="0">
                <a:latin typeface="Source Sans Pro"/>
                <a:cs typeface="Source Sans Pro"/>
              </a:defRPr>
            </a:lvl3pPr>
            <a:lvl4pPr marL="1950346" indent="0">
              <a:buNone/>
              <a:defRPr sz="3600" b="0" i="0">
                <a:latin typeface="Source Sans Pro"/>
                <a:cs typeface="Source Sans Pro"/>
              </a:defRPr>
            </a:lvl4pPr>
            <a:lvl5pPr marL="2600462" indent="0">
              <a:buNone/>
              <a:defRPr sz="3600" b="0" i="0">
                <a:latin typeface="Source Sans Pro"/>
                <a:cs typeface="Source Sans Pro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4441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0593001" y="9137649"/>
            <a:ext cx="1686601" cy="360850"/>
          </a:xfrm>
          <a:prstGeom prst="rect">
            <a:avLst/>
          </a:prstGeom>
          <a:noFill/>
        </p:spPr>
        <p:txBody>
          <a:bodyPr wrap="square" lIns="179978" tIns="71991" rIns="179978" bIns="71991" rtlCol="0">
            <a:spAutoFit/>
          </a:bodyPr>
          <a:lstStyle/>
          <a:p>
            <a:pPr algn="r"/>
            <a:fld id="{BD041AA1-CE70-4446-98F5-CB3DBC716DC7}" type="slidenum">
              <a:rPr lang="en-US" sz="1400" b="1" smtClean="0">
                <a:solidFill>
                  <a:srgbClr val="FFFFFF"/>
                </a:solidFill>
                <a:latin typeface="Lato Black"/>
                <a:cs typeface="Lato Black"/>
              </a:rPr>
              <a:pPr algn="r"/>
              <a:t>‹N›</a:t>
            </a:fld>
            <a:endParaRPr lang="en-US" sz="1400" b="1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9" name="Title Placeholder 28"/>
          <p:cNvSpPr>
            <a:spLocks noGrp="1"/>
          </p:cNvSpPr>
          <p:nvPr userDrawn="1">
            <p:ph type="title"/>
          </p:nvPr>
        </p:nvSpPr>
        <p:spPr>
          <a:xfrm>
            <a:off x="720001" y="618296"/>
            <a:ext cx="11559599" cy="1389221"/>
          </a:xfrm>
          <a:prstGeom prst="rect">
            <a:avLst/>
          </a:prstGeom>
        </p:spPr>
        <p:txBody>
          <a:bodyPr vert="horz" lIns="107987" tIns="46794" rIns="107987" bIns="46794" rtlCol="0" anchor="t" anchorCtr="0">
            <a:noAutofit/>
          </a:bodyPr>
          <a:lstStyle/>
          <a:p>
            <a:endParaRPr lang="en-US" dirty="0"/>
          </a:p>
        </p:txBody>
      </p:sp>
      <p:cxnSp>
        <p:nvCxnSpPr>
          <p:cNvPr id="18" name="Connettore 1 17"/>
          <p:cNvCxnSpPr/>
          <p:nvPr userDrawn="1"/>
        </p:nvCxnSpPr>
        <p:spPr>
          <a:xfrm>
            <a:off x="0" y="4681918"/>
            <a:ext cx="130032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 userDrawn="1"/>
        </p:nvCxnSpPr>
        <p:spPr>
          <a:xfrm>
            <a:off x="0" y="3036372"/>
            <a:ext cx="130032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 userDrawn="1"/>
        </p:nvCxnSpPr>
        <p:spPr>
          <a:xfrm>
            <a:off x="0" y="8016699"/>
            <a:ext cx="13003213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lvl1pPr algn="l">
              <a:defRPr sz="1400" cap="all" spc="100">
                <a:solidFill>
                  <a:srgbClr val="C3E0FF"/>
                </a:solidFill>
                <a:latin typeface="Lato Regular"/>
                <a:cs typeface="Lato Regular"/>
              </a:defRPr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22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lvl1pPr algn="l">
              <a:defRPr sz="1400" cap="all" spc="1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  <p:pic>
        <p:nvPicPr>
          <p:cNvPr id="23" name="Immagine 22" descr="FIDIA_logo_MASTER_WEB_01a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" y="9076813"/>
            <a:ext cx="1431323" cy="533412"/>
          </a:xfrm>
          <a:prstGeom prst="rect">
            <a:avLst/>
          </a:prstGeom>
        </p:spPr>
      </p:pic>
      <p:sp>
        <p:nvSpPr>
          <p:cNvPr id="11" name="Segnaposto testo 10"/>
          <p:cNvSpPr>
            <a:spLocks noGrp="1"/>
          </p:cNvSpPr>
          <p:nvPr>
            <p:ph type="body" idx="1"/>
          </p:nvPr>
        </p:nvSpPr>
        <p:spPr>
          <a:xfrm>
            <a:off x="720000" y="2276475"/>
            <a:ext cx="11559600" cy="6438900"/>
          </a:xfrm>
          <a:prstGeom prst="rect">
            <a:avLst/>
          </a:prstGeom>
        </p:spPr>
        <p:txBody>
          <a:bodyPr vert="horz" lIns="91428" tIns="45714" rIns="91428" bIns="45714" rtlCol="0">
            <a:no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</p:spTree>
    <p:extLst>
      <p:ext uri="{BB962C8B-B14F-4D97-AF65-F5344CB8AC3E}">
        <p14:creationId xmlns="" xmlns:p14="http://schemas.microsoft.com/office/powerpoint/2010/main" val="1400771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87" r:id="rId3"/>
    <p:sldLayoutId id="2147483685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77" r:id="rId10"/>
    <p:sldLayoutId id="2147483669" r:id="rId11"/>
    <p:sldLayoutId id="2147483671" r:id="rId12"/>
    <p:sldLayoutId id="2147483672" r:id="rId13"/>
    <p:sldLayoutId id="2147483683" r:id="rId14"/>
    <p:sldLayoutId id="2147483686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650116" rtl="0" eaLnBrk="1" latinLnBrk="0" hangingPunct="1">
        <a:lnSpc>
          <a:spcPct val="90000"/>
        </a:lnSpc>
        <a:spcBef>
          <a:spcPct val="0"/>
        </a:spcBef>
        <a:buNone/>
        <a:defRPr sz="4300" b="0" i="0" kern="1200" cap="all" spc="0" baseline="0">
          <a:solidFill>
            <a:schemeClr val="tx2"/>
          </a:solidFill>
          <a:latin typeface="+mj-lt"/>
          <a:ea typeface="+mj-ea"/>
          <a:cs typeface="Lato Light"/>
        </a:defRPr>
      </a:lvl1pPr>
    </p:titleStyle>
    <p:bodyStyle>
      <a:lvl1pPr marL="487587" indent="-487587" algn="l" defTabSz="650116" rtl="0" eaLnBrk="1" latinLnBrk="0" hangingPunct="1">
        <a:spcBef>
          <a:spcPct val="20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1056438" indent="-406323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288" indent="-325058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275404" indent="-325058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925520" indent="-325058" algn="l" defTabSz="650116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3575635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25751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75866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525981" indent="-325058" algn="l" defTabSz="650116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16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30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46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462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578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693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808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0923" algn="l" defTabSz="6501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 userDrawn="1"/>
        </p:nvSpPr>
        <p:spPr>
          <a:xfrm>
            <a:off x="0" y="0"/>
            <a:ext cx="13003213" cy="97567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endParaRPr lang="it-IT"/>
          </a:p>
        </p:txBody>
      </p:sp>
      <p:sp>
        <p:nvSpPr>
          <p:cNvPr id="7" name="Rectangle 1"/>
          <p:cNvSpPr/>
          <p:nvPr userDrawn="1"/>
        </p:nvSpPr>
        <p:spPr>
          <a:xfrm>
            <a:off x="720000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8" name="Rectangle 10"/>
          <p:cNvSpPr/>
          <p:nvPr userDrawn="1"/>
        </p:nvSpPr>
        <p:spPr>
          <a:xfrm>
            <a:off x="10839600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9" name="Rectangle 11"/>
          <p:cNvSpPr/>
          <p:nvPr userDrawn="1"/>
        </p:nvSpPr>
        <p:spPr>
          <a:xfrm>
            <a:off x="9152999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0" name="Rectangle 12"/>
          <p:cNvSpPr/>
          <p:nvPr userDrawn="1"/>
        </p:nvSpPr>
        <p:spPr>
          <a:xfrm>
            <a:off x="7466399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1" name="Rectangle 13"/>
          <p:cNvSpPr/>
          <p:nvPr userDrawn="1"/>
        </p:nvSpPr>
        <p:spPr>
          <a:xfrm>
            <a:off x="5779800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2" name="Rectangle 14"/>
          <p:cNvSpPr/>
          <p:nvPr userDrawn="1"/>
        </p:nvSpPr>
        <p:spPr>
          <a:xfrm>
            <a:off x="4093199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3" name="Rectangle 15"/>
          <p:cNvSpPr/>
          <p:nvPr userDrawn="1"/>
        </p:nvSpPr>
        <p:spPr>
          <a:xfrm>
            <a:off x="2406601" y="0"/>
            <a:ext cx="1440001" cy="9756775"/>
          </a:xfrm>
          <a:prstGeom prst="rect">
            <a:avLst/>
          </a:prstGeom>
          <a:solidFill>
            <a:srgbClr val="F2F2F2">
              <a:alpha val="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/>
          </a:p>
        </p:txBody>
      </p:sp>
      <p:sp>
        <p:nvSpPr>
          <p:cNvPr id="14" name="Rectangle 8"/>
          <p:cNvSpPr/>
          <p:nvPr userDrawn="1"/>
        </p:nvSpPr>
        <p:spPr>
          <a:xfrm>
            <a:off x="4093199" y="9137649"/>
            <a:ext cx="8186401" cy="63000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sp>
        <p:nvSpPr>
          <p:cNvPr id="15" name="TextBox 16"/>
          <p:cNvSpPr txBox="1"/>
          <p:nvPr userDrawn="1"/>
        </p:nvSpPr>
        <p:spPr>
          <a:xfrm>
            <a:off x="10593001" y="9137649"/>
            <a:ext cx="1686601" cy="360850"/>
          </a:xfrm>
          <a:prstGeom prst="rect">
            <a:avLst/>
          </a:prstGeom>
          <a:noFill/>
        </p:spPr>
        <p:txBody>
          <a:bodyPr wrap="square" lIns="179978" tIns="71991" rIns="179978" bIns="71991" rtlCol="0">
            <a:spAutoFit/>
          </a:bodyPr>
          <a:lstStyle/>
          <a:p>
            <a:pPr algn="r"/>
            <a:fld id="{BD041AA1-CE70-4446-98F5-CB3DBC716DC7}" type="slidenum">
              <a:rPr lang="en-US" sz="1400" b="1" smtClean="0">
                <a:solidFill>
                  <a:srgbClr val="FFFFFF"/>
                </a:solidFill>
                <a:latin typeface="Lato Black"/>
                <a:cs typeface="Lato Black"/>
              </a:rPr>
              <a:pPr algn="r"/>
              <a:t>‹N›</a:t>
            </a:fld>
            <a:endParaRPr lang="en-US" sz="1400" b="1" dirty="0">
              <a:solidFill>
                <a:srgbClr val="FFFFFF"/>
              </a:solidFill>
              <a:latin typeface="Lato Black"/>
              <a:cs typeface="Lato Black"/>
            </a:endParaRP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4093200" y="9428688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lvl1pPr algn="l">
              <a:defRPr sz="1400" cap="all" spc="100">
                <a:solidFill>
                  <a:srgbClr val="C3E0FF"/>
                </a:solidFill>
                <a:latin typeface="Lato Regular"/>
                <a:cs typeface="Lato Regular"/>
              </a:defRPr>
            </a:lvl1pPr>
          </a:lstStyle>
          <a:p>
            <a:r>
              <a:rPr lang="it-IT" smtClean="0"/>
              <a:t>APRILE 2016</a:t>
            </a:r>
            <a:endParaRPr lang="en-US" dirty="0"/>
          </a:p>
        </p:txBody>
      </p:sp>
      <p:sp>
        <p:nvSpPr>
          <p:cNvPr id="22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4093200" y="9137650"/>
            <a:ext cx="6499800" cy="269899"/>
          </a:xfrm>
          <a:prstGeom prst="rect">
            <a:avLst/>
          </a:prstGeom>
        </p:spPr>
        <p:txBody>
          <a:bodyPr vert="horz" lIns="179978" tIns="71991" rIns="179978" bIns="71991" rtlCol="0" anchor="t" anchorCtr="0"/>
          <a:lstStyle>
            <a:lvl1pPr algn="l">
              <a:defRPr sz="1400" cap="all" spc="100">
                <a:solidFill>
                  <a:schemeClr val="bg1"/>
                </a:solidFill>
                <a:latin typeface="Lato Black"/>
                <a:cs typeface="Lato Black"/>
              </a:defRPr>
            </a:lvl1pPr>
          </a:lstStyle>
          <a:p>
            <a:endParaRPr lang="en-US" dirty="0"/>
          </a:p>
        </p:txBody>
      </p:sp>
      <p:pic>
        <p:nvPicPr>
          <p:cNvPr id="18" name="Immagine 17" descr="FIDIA_logo_MASTER_WEB_01a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44" y="9076813"/>
            <a:ext cx="1431323" cy="5334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387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4" r:id="rId2"/>
  </p:sldLayoutIdLst>
  <p:hf hdr="0"/>
  <p:txStyles>
    <p:titleStyle>
      <a:lvl1pPr algn="ctr" defTabSz="45714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8" indent="-342858" algn="l" defTabSz="457144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9" indent="-285714" algn="l" defTabSz="45714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9" indent="-228572" algn="l" defTabSz="4571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4" indent="-228572" algn="l" defTabSz="45714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6" indent="-228572" algn="l" defTabSz="45714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1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8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2" indent="-228572" algn="l" defTabSz="4571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7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1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4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9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3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0" algn="l" defTabSz="4571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/>
          <p:nvPr/>
        </p:nvSpPr>
        <p:spPr>
          <a:xfrm>
            <a:off x="0" y="1409700"/>
            <a:ext cx="13004800" cy="45720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7" tIns="45708" rIns="91417" bIns="45708" rtlCol="0" anchor="ctr"/>
          <a:lstStyle/>
          <a:p>
            <a:pPr algn="ctr"/>
            <a:endParaRPr lang="en-US" dirty="0"/>
          </a:p>
        </p:txBody>
      </p:sp>
      <p:pic>
        <p:nvPicPr>
          <p:cNvPr id="8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" y="494165"/>
            <a:ext cx="1789301" cy="684144"/>
          </a:xfrm>
          <a:prstGeom prst="rect">
            <a:avLst/>
          </a:prstGeom>
        </p:spPr>
      </p:pic>
      <p:pic>
        <p:nvPicPr>
          <p:cNvPr id="9" name="Picture 13" descr="tagline-negativ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9756" y="681168"/>
            <a:ext cx="4354341" cy="310138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3"/>
          </p:nvPr>
        </p:nvSpPr>
        <p:spPr>
          <a:xfrm>
            <a:off x="4093199" y="9137650"/>
            <a:ext cx="8250897" cy="269899"/>
          </a:xfrm>
        </p:spPr>
        <p:txBody>
          <a:bodyPr/>
          <a:lstStyle/>
          <a:p>
            <a:pPr algn="ctr"/>
            <a:r>
              <a:rPr lang="en-US" dirty="0" smtClean="0"/>
              <a:t>PROF. GIOVANNI BROTZU</a:t>
            </a:r>
          </a:p>
          <a:p>
            <a:pPr algn="ctr"/>
            <a:r>
              <a:rPr lang="en-US" dirty="0" smtClean="0"/>
              <a:t>CONGRESSO S.I.TRI, NAPOLI 2018</a:t>
            </a:r>
            <a:endParaRPr lang="en-US" dirty="0"/>
          </a:p>
        </p:txBody>
      </p:sp>
      <p:sp>
        <p:nvSpPr>
          <p:cNvPr id="4" name="Segnaposto immagine 3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07340" cy="5943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481261" y="6340295"/>
            <a:ext cx="12119508" cy="12003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it-IT" sz="3600" b="1" i="1" dirty="0">
                <a:solidFill>
                  <a:schemeClr val="tx2"/>
                </a:solidFill>
                <a:latin typeface="Calibri" panose="020F0502020204030204" pitchFamily="34" charset="0"/>
              </a:rPr>
              <a:t>Soluzione </a:t>
            </a:r>
            <a:r>
              <a:rPr lang="it-IT" sz="3600" b="1" i="1" dirty="0" err="1">
                <a:solidFill>
                  <a:schemeClr val="tx2"/>
                </a:solidFill>
                <a:latin typeface="Calibri" panose="020F0502020204030204" pitchFamily="34" charset="0"/>
              </a:rPr>
              <a:t>liposomiale</a:t>
            </a:r>
            <a:r>
              <a:rPr lang="it-IT" sz="3600" b="1" i="1" dirty="0">
                <a:solidFill>
                  <a:schemeClr val="tx2"/>
                </a:solidFill>
                <a:latin typeface="Calibri" panose="020F0502020204030204" pitchFamily="34" charset="0"/>
              </a:rPr>
              <a:t> contenente DGLA, </a:t>
            </a:r>
            <a:r>
              <a:rPr lang="it-IT" sz="3600" b="1" i="1" dirty="0" err="1">
                <a:solidFill>
                  <a:schemeClr val="tx2"/>
                </a:solidFill>
                <a:latin typeface="Calibri" panose="020F0502020204030204" pitchFamily="34" charset="0"/>
              </a:rPr>
              <a:t>Equolo</a:t>
            </a:r>
            <a:r>
              <a:rPr lang="it-IT" sz="3600" b="1" i="1" dirty="0">
                <a:solidFill>
                  <a:schemeClr val="tx2"/>
                </a:solidFill>
                <a:latin typeface="Calibri" panose="020F0502020204030204" pitchFamily="34" charset="0"/>
              </a:rPr>
              <a:t> e</a:t>
            </a:r>
          </a:p>
          <a:p>
            <a:pPr algn="ctr"/>
            <a:r>
              <a:rPr lang="it-IT" sz="3600" b="1" i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Carnitina per </a:t>
            </a:r>
            <a:r>
              <a:rPr lang="it-IT" sz="3600" b="1" i="1" dirty="0">
                <a:solidFill>
                  <a:schemeClr val="tx2"/>
                </a:solidFill>
                <a:latin typeface="Calibri" panose="020F0502020204030204" pitchFamily="34" charset="0"/>
              </a:rPr>
              <a:t>il trattamento dell'alopecia androgenetica</a:t>
            </a:r>
            <a:endParaRPr lang="it-IT" sz="36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Ovale 10"/>
          <p:cNvSpPr/>
          <p:nvPr/>
        </p:nvSpPr>
        <p:spPr>
          <a:xfrm>
            <a:off x="450760" y="9015211"/>
            <a:ext cx="2704563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15390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8" name="Rettangolo arrotondato 7"/>
          <p:cNvSpPr/>
          <p:nvPr/>
        </p:nvSpPr>
        <p:spPr>
          <a:xfrm>
            <a:off x="381883" y="314109"/>
            <a:ext cx="11762894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Propionil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-L-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Carnitina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azione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energizzante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1883" y="1118177"/>
            <a:ext cx="119431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L'attività più nota della </a:t>
            </a:r>
            <a:r>
              <a:rPr lang="it-IT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Carnitina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il suo ruolo come trasportatore 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acidi grassi</a:t>
            </a:r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 lunga catena 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nei mitocondri della cellula, producendo energia grazie alla Beta-ossidazione degli </a:t>
            </a:r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acidi 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grassi.</a:t>
            </a:r>
            <a:endParaRPr lang="it-IT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41252" y="2639583"/>
            <a:ext cx="12338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Hollis Jr, Vincent W., and Melvin </a:t>
            </a:r>
            <a:r>
              <a:rPr lang="en-US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Blecher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"Carnitine Stimulated Transport of the Intermediates of Long Chain Fatty Acid β Oxidation in Liver and Heart Mitochondria."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Proceedings of the Society for Experimental Biology and Medicine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125.4 (1967): 1201-1206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647" y="4679090"/>
            <a:ext cx="4327279" cy="3038759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199048" y="8247002"/>
            <a:ext cx="127619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Qin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 "Charge influence of liposome on transdermal delivery efficacy." Soft Matter 9.23 (2013): 5649-5656</a:t>
            </a:r>
            <a:r>
              <a:rPr lang="en-US" sz="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sz="1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Jia-You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Tsong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-Long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Hwang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Yen-Ling Huang. "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delivery via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routes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." 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Nanoscience</a:t>
            </a:r>
            <a:r>
              <a:rPr lang="it-IT" sz="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2.1 (2006): 55-70.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81883" y="4991156"/>
            <a:ext cx="7777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Propionil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-L-carnitina inoltre conferisce carica </a:t>
            </a:r>
            <a:r>
              <a:rPr lang="it-IT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positiva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liposomi, migliorandone l’adesione al cuoio capelluto.</a:t>
            </a:r>
            <a:endParaRPr lang="it-IT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450761" y="9028090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65568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560229" y="38801"/>
            <a:ext cx="11893639" cy="760816"/>
          </a:xfrm>
          <a:prstGeom prst="rect">
            <a:avLst/>
          </a:prstGeom>
        </p:spPr>
        <p:txBody>
          <a:bodyPr vert="horz" lIns="107987" tIns="46794" rIns="107987" bIns="46794" rtlCol="0" anchor="t" anchorCtr="0">
            <a:noAutofit/>
          </a:bodyPr>
          <a:lstStyle>
            <a:lvl1pPr algn="l" defTabSz="65011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00" b="0" i="0" kern="1200" cap="all" spc="0" baseline="0">
                <a:solidFill>
                  <a:schemeClr val="tx2"/>
                </a:solidFill>
                <a:latin typeface="+mj-lt"/>
                <a:ea typeface="+mj-ea"/>
                <a:cs typeface="Lato Light"/>
              </a:defRPr>
            </a:lvl1pPr>
          </a:lstStyle>
          <a:p>
            <a:pPr algn="ctr"/>
            <a:r>
              <a:rPr lang="it-I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sintesi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182880" y="1004458"/>
            <a:ext cx="12189095" cy="5808372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it-IT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liposomi cationici del diametro inferiore ai 200 nm trasportano molecole nel follicoli piliferi, garantendo un’azione locale.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DGLA viene metabolizzato in PGE1 dalla ciclo-ossigenasi e agisce sulle cellule endoteliali, migliorando il microcircolo e di conseguenza l’ossigenazione dei bulbi piliferi ed il loro rifornimento metabolico.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it-IT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Equolo</a:t>
            </a:r>
            <a:r>
              <a:rPr lang="it-IT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contrasta l’azione del DHT, impedendo l’atrofizzazione dei follicoli piliferi.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t-IT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3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Propionil</a:t>
            </a:r>
            <a:r>
              <a:rPr lang="it-IT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-L-carnitina ha un azione energizzante agendo sulla beta ossidazione delle catene lipidiche.</a:t>
            </a:r>
          </a:p>
          <a:p>
            <a:pPr marL="514350" indent="-514350" algn="just"/>
            <a:endParaRPr lang="it-IT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7213213" y="5574827"/>
            <a:ext cx="5285374" cy="3537351"/>
            <a:chOff x="3820477" y="4098019"/>
            <a:chExt cx="5945448" cy="3614833"/>
          </a:xfrm>
        </p:grpSpPr>
        <p:pic>
          <p:nvPicPr>
            <p:cNvPr id="9" name="Immagine 8" descr="http://www.salvareicapelli.com/wp-content/uploads/ciclodeicapelli.jp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20477" y="4328852"/>
              <a:ext cx="4341124" cy="338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Ovale 9"/>
            <p:cNvSpPr/>
            <p:nvPr/>
          </p:nvSpPr>
          <p:spPr>
            <a:xfrm>
              <a:off x="4628513" y="4699164"/>
              <a:ext cx="14702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e 10"/>
            <p:cNvSpPr/>
            <p:nvPr/>
          </p:nvSpPr>
          <p:spPr>
            <a:xfrm flipH="1">
              <a:off x="5362132" y="6417627"/>
              <a:ext cx="9409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7167987" y="6021712"/>
              <a:ext cx="184010" cy="13450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7746806" y="5542140"/>
              <a:ext cx="184010" cy="21017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4551338" y="4579272"/>
              <a:ext cx="14702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5" name="Ovale 14"/>
            <p:cNvSpPr/>
            <p:nvPr/>
          </p:nvSpPr>
          <p:spPr>
            <a:xfrm>
              <a:off x="4821903" y="4659200"/>
              <a:ext cx="9409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6" name="Ovale 15"/>
            <p:cNvSpPr/>
            <p:nvPr/>
          </p:nvSpPr>
          <p:spPr>
            <a:xfrm flipH="1">
              <a:off x="4551338" y="4978914"/>
              <a:ext cx="147024" cy="13748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sp>
          <p:nvSpPr>
            <p:cNvPr id="17" name="Ovale 16"/>
            <p:cNvSpPr/>
            <p:nvPr/>
          </p:nvSpPr>
          <p:spPr>
            <a:xfrm>
              <a:off x="4223340" y="4622962"/>
              <a:ext cx="147024" cy="21631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FF0000"/>
                </a:solidFill>
              </a:endParaRPr>
            </a:p>
          </p:txBody>
        </p:sp>
        <p:cxnSp>
          <p:nvCxnSpPr>
            <p:cNvPr id="18" name="Connettore 2 17"/>
            <p:cNvCxnSpPr>
              <a:stCxn id="19" idx="1"/>
            </p:cNvCxnSpPr>
            <p:nvPr/>
          </p:nvCxnSpPr>
          <p:spPr>
            <a:xfrm flipH="1">
              <a:off x="4722167" y="4279567"/>
              <a:ext cx="578818" cy="29802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" name="CasellaDiTesto 18"/>
            <p:cNvSpPr txBox="1"/>
            <p:nvPr/>
          </p:nvSpPr>
          <p:spPr>
            <a:xfrm>
              <a:off x="5300985" y="4098019"/>
              <a:ext cx="2051012" cy="36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Liposomi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" name="Connettore 2 19"/>
            <p:cNvCxnSpPr>
              <a:endCxn id="13" idx="6"/>
            </p:cNvCxnSpPr>
            <p:nvPr/>
          </p:nvCxnSpPr>
          <p:spPr>
            <a:xfrm flipH="1">
              <a:off x="7930816" y="4862749"/>
              <a:ext cx="279046" cy="78448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/>
            <p:cNvCxnSpPr>
              <a:endCxn id="12" idx="1"/>
            </p:cNvCxnSpPr>
            <p:nvPr/>
          </p:nvCxnSpPr>
          <p:spPr>
            <a:xfrm flipH="1">
              <a:off x="7194935" y="4862748"/>
              <a:ext cx="937752" cy="117866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7714913" y="4468567"/>
              <a:ext cx="2051012" cy="363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 smtClean="0">
                  <a:solidFill>
                    <a:srgbClr val="FF0000"/>
                  </a:solidFill>
                </a:rPr>
                <a:t>Liposomi</a:t>
              </a:r>
              <a:endParaRPr lang="it-IT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Ovale 22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148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5"/>
          <p:cNvSpPr txBox="1">
            <a:spLocks/>
          </p:cNvSpPr>
          <p:nvPr/>
        </p:nvSpPr>
        <p:spPr bwMode="auto">
          <a:xfrm>
            <a:off x="88615" y="-32369"/>
            <a:ext cx="13003213" cy="76303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759" tIns="77379" rIns="154759" bIns="7737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PARTICOLARITA’ DELLE LOZIONI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5836272" y="7392600"/>
            <a:ext cx="1088739" cy="815872"/>
          </a:xfrm>
          <a:prstGeom prst="down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rgbClr val="FF99FF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91662" y="8320691"/>
            <a:ext cx="11840232" cy="46166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3000" b="1" i="0" cap="all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BUONA TOLLERABILITA’ ED EFFICACIA DEL PRODOTTO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47802" y="2364757"/>
            <a:ext cx="81882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3000" b="1" spc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Ambienti </a:t>
            </a:r>
            <a:r>
              <a:rPr lang="it-IT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contaminazione, temperatura e </a:t>
            </a:r>
            <a:r>
              <a:rPr lang="it-IT" sz="3000" b="1" spc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midità controllata</a:t>
            </a:r>
            <a:endParaRPr lang="it-IT" sz="3000" b="1" spc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198708" y="3641598"/>
            <a:ext cx="95068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Tecnologia di produzione brevettata per ottenere liposomi di dimensione e carica idonea</a:t>
            </a:r>
            <a:endParaRPr lang="it-IT" sz="3000" b="1" spc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794838" y="6264718"/>
            <a:ext cx="8474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3000" b="1" spc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Riproducibilità </a:t>
            </a:r>
            <a:r>
              <a:rPr lang="it-IT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assicurata </a:t>
            </a:r>
            <a:r>
              <a:rPr lang="it-IT" sz="3000" b="1" u="sng" spc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solo</a:t>
            </a:r>
            <a:r>
              <a:rPr lang="it-IT" sz="3000" b="1" spc="1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una produzione </a:t>
            </a:r>
            <a:r>
              <a:rPr lang="it-IT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industriale validata</a:t>
            </a:r>
            <a:endParaRPr lang="it-IT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Image result for industria stilizz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378" y="6418713"/>
            <a:ext cx="1179516" cy="9672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1625" y="3724375"/>
            <a:ext cx="1066702" cy="994441"/>
          </a:xfrm>
          <a:prstGeom prst="rect">
            <a:avLst/>
          </a:prstGeom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477" y="2376526"/>
            <a:ext cx="1048836" cy="1048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4104" y="1334457"/>
            <a:ext cx="859030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formule specifiche per maschio e femmina</a:t>
            </a:r>
            <a:endParaRPr lang="it-IT" sz="3000" b="1" spc="1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7886" y="1116978"/>
            <a:ext cx="856572" cy="87784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0582" y="1132278"/>
            <a:ext cx="856572" cy="862544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1860702" y="4936042"/>
            <a:ext cx="84742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3000" b="1" spc="1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Qualità garantita da attenti controlli analitici su ciascun lotto prodotto</a:t>
            </a:r>
            <a:endParaRPr lang="it-IT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Risultati immagini per microscopio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299" r="12398"/>
          <a:stretch/>
        </p:blipFill>
        <p:spPr bwMode="auto">
          <a:xfrm>
            <a:off x="9245895" y="4883152"/>
            <a:ext cx="1129375" cy="13299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9" name="Ovale 18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8045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6"/>
          <p:cNvSpPr/>
          <p:nvPr/>
        </p:nvSpPr>
        <p:spPr bwMode="auto">
          <a:xfrm>
            <a:off x="6189425" y="3212666"/>
            <a:ext cx="3538073" cy="934226"/>
          </a:xfrm>
          <a:prstGeom prst="righ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154759" tIns="77379" rIns="154759" bIns="77379" numCol="1" rtlCol="0" anchor="t" anchorCtr="0" compatLnSpc="1">
            <a:prstTxWarp prst="textNoShape">
              <a:avLst/>
            </a:prstTxWarp>
          </a:bodyPr>
          <a:lstStyle/>
          <a:p>
            <a:pPr marL="581297" indent="-581297" defTabSz="1548085" fontAlgn="base">
              <a:spcBef>
                <a:spcPct val="20000"/>
              </a:spcBef>
              <a:spcAft>
                <a:spcPct val="0"/>
              </a:spcAft>
            </a:pPr>
            <a:endParaRPr lang="it-IT" sz="2100" dirty="0">
              <a:solidFill>
                <a:srgbClr val="002E8A"/>
              </a:solidFill>
              <a:latin typeface="Century Gothic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387993" y="1147140"/>
            <a:ext cx="12192503" cy="5328498"/>
          </a:xfrm>
          <a:prstGeom prst="rect">
            <a:avLst/>
          </a:prstGeom>
          <a:ln>
            <a:noFill/>
            <a:prstDash val="dash"/>
          </a:ln>
        </p:spPr>
        <p:txBody>
          <a:bodyPr lIns="130055" tIns="65028" rIns="130055" bIns="65028"/>
          <a:lstStyle>
            <a:lvl1pPr marL="342767" indent="-342767" algn="l" defTabSz="457023" rtl="0" eaLnBrk="1" latinLnBrk="0" hangingPunct="1">
              <a:spcBef>
                <a:spcPct val="20000"/>
              </a:spcBef>
              <a:buFont typeface="Arial"/>
              <a:buNone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662" indent="-285639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556" indent="-228511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578" indent="-228511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601" indent="-228511" algn="l" defTabSz="457023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624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46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68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90" indent="-228511" algn="l" defTabSz="457023" rtl="0" eaLnBrk="1" latinLnBrk="0" hangingPunct="1">
              <a:spcBef>
                <a:spcPct val="20000"/>
              </a:spcBef>
              <a:buFont typeface="Arial"/>
              <a:buChar char="•"/>
              <a:defRPr sz="1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it-IT" sz="3300" u="sng" noProof="1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58420" eaLnBrk="0" hangingPunct="0">
              <a:spcBef>
                <a:spcPts val="569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Investigational Product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kumimoji="1" 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kumimoji="1" lang="it-IT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ozione </a:t>
            </a:r>
            <a:r>
              <a:rPr kumimoji="1" lang="it-IT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liposomiale</a:t>
            </a:r>
            <a:endParaRPr kumimoji="1" lang="en-GB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>
              <a:spcBef>
                <a:spcPts val="1422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Indicazioni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kumimoji="1"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1" lang="en-GB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Prevenzione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GB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GB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perdita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GB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kumimoji="1" lang="en-GB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GB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capelli</a:t>
            </a:r>
            <a:endParaRPr kumimoji="1" lang="en-GB" sz="2400" noProof="1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Bef>
                <a:spcPts val="853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ea typeface="ヒラギノ角ゴ Pro W3" charset="-128"/>
                <a:cs typeface="Times New Roman" panose="02020603050405020304" pitchFamily="18" charset="0"/>
              </a:rPr>
              <a:t>Pazienti:                      </a:t>
            </a:r>
            <a:r>
              <a:rPr kumimoji="1" lang="en-GB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 maschi e 30 femmine </a:t>
            </a:r>
          </a:p>
          <a:p>
            <a:pPr>
              <a:lnSpc>
                <a:spcPct val="90000"/>
              </a:lnSpc>
              <a:spcBef>
                <a:spcPts val="853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Durata trattamento:                 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mesi</a:t>
            </a:r>
          </a:p>
          <a:p>
            <a:pPr>
              <a:spcBef>
                <a:spcPts val="1422"/>
              </a:spcBef>
              <a:defRPr/>
            </a:pPr>
            <a:r>
              <a:rPr kumimoji="1" lang="en-GB" sz="2400" b="1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Applicazione:          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1 ml di lozione al</a:t>
            </a:r>
            <a:r>
              <a:rPr kumimoji="1" lang="it-IT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giorno sul cuoio capelluto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gnaposto testo 5"/>
          <p:cNvSpPr txBox="1">
            <a:spLocks/>
          </p:cNvSpPr>
          <p:nvPr/>
        </p:nvSpPr>
        <p:spPr bwMode="auto">
          <a:xfrm>
            <a:off x="92934" y="346702"/>
            <a:ext cx="12782622" cy="747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759" tIns="77379" rIns="154759" bIns="7737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DISEGNO DELLO STUDIO: ALOPECIA ANDROGENETICA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39321" y="5397179"/>
            <a:ext cx="1153700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E8A"/>
                </a:solidFill>
                <a:latin typeface="Century Gothic" pitchFamily="34" charset="0"/>
              </a:rPr>
              <a:t>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450761" y="5572425"/>
            <a:ext cx="11654456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2400" b="1" u="sng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it-IT" sz="2400" b="1" i="0" u="sng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arametri valutati a T0-T1</a:t>
            </a:r>
            <a:r>
              <a:rPr lang="it-IT" sz="2400" b="1" u="sng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it-IT" sz="2400" b="1" i="0" u="sng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e T6 mesi:</a:t>
            </a:r>
          </a:p>
          <a:p>
            <a:endParaRPr lang="it-IT" sz="2400" b="0" i="0" u="sng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spc="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Fototricogramma</a:t>
            </a: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(numero capelli totale, % </a:t>
            </a:r>
            <a:r>
              <a:rPr lang="it-IT" sz="2400" spc="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Anagen</a:t>
            </a: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% </a:t>
            </a:r>
            <a:r>
              <a:rPr lang="it-IT" sz="2400" spc="1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it-IT" sz="2400" spc="1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elogen</a:t>
            </a:r>
            <a:r>
              <a:rPr lang="it-IT" sz="2400" spc="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 </a:t>
            </a:r>
            <a:r>
              <a:rPr lang="it-IT" sz="2400" spc="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capelli persi durante il lavaggio (Wash test)</a:t>
            </a:r>
          </a:p>
          <a:p>
            <a:pPr>
              <a:buFontTx/>
              <a:buChar char="-"/>
            </a:pP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Resistenza </a:t>
            </a:r>
            <a:r>
              <a:rPr lang="it-IT" sz="2400" spc="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alla trazione (Pull test)</a:t>
            </a:r>
          </a:p>
          <a:p>
            <a:pPr>
              <a:buFontTx/>
              <a:buChar char="-"/>
            </a:pP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Diametro del capello (Microscopia Elettronica)</a:t>
            </a:r>
          </a:p>
          <a:p>
            <a:pPr>
              <a:buFontTx/>
              <a:buChar char="-"/>
            </a:pPr>
            <a:r>
              <a:rPr lang="it-IT" sz="2400" spc="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Immagini digitali della </a:t>
            </a: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testa</a:t>
            </a:r>
          </a:p>
          <a:p>
            <a:pPr>
              <a:buFontTx/>
              <a:buChar char="-"/>
            </a:pP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Valutazione clinica </a:t>
            </a:r>
            <a:r>
              <a:rPr lang="it-IT" sz="2400" spc="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cuoio capelluto </a:t>
            </a:r>
          </a:p>
          <a:p>
            <a:pPr>
              <a:buFontTx/>
              <a:buChar char="-"/>
            </a:pPr>
            <a:r>
              <a:rPr lang="it-IT" sz="24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Questionario valutazione </a:t>
            </a:r>
            <a:r>
              <a:rPr lang="it-IT" sz="2400" spc="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6 mesi</a:t>
            </a:r>
          </a:p>
          <a:p>
            <a:pPr>
              <a:buFontTx/>
              <a:buChar char="-"/>
            </a:pPr>
            <a:endParaRPr lang="it-IT" sz="2400" b="0" i="0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1" name="Ovale 10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0879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01" y="231719"/>
            <a:ext cx="11559599" cy="13892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it-IT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CARATTERISTICHE DEI SOGGETTI</a:t>
            </a:r>
            <a:endParaRPr lang="it-IT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482818" y="1123417"/>
            <a:ext cx="18202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FEMMINA</a:t>
            </a:r>
            <a:endParaRPr lang="it-IT" altLang="it-IT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274329" y="1123417"/>
            <a:ext cx="1710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4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MASCHIO</a:t>
            </a:r>
            <a:endParaRPr lang="it-IT" altLang="it-IT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47568" y="2023231"/>
            <a:ext cx="5777032" cy="5165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18-55 anni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Alopecia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androgenetica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stadio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II-IV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</a:t>
            </a:r>
            <a:r>
              <a:rPr lang="en-US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Norwood-Hamilton)</a:t>
            </a: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0" i="0" cap="all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46681" y="2023231"/>
            <a:ext cx="5582252" cy="6278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1" lang="en-GB" sz="2400" noProof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30-60 </a:t>
            </a:r>
            <a:r>
              <a:rPr kumimoji="1" lang="en-GB" sz="2400" noProof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Alopecia androgenetica (stadio I-II scala Ludwig)</a:t>
            </a:r>
          </a:p>
          <a:p>
            <a:pPr algn="just"/>
            <a:r>
              <a:rPr lang="it-IT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endParaRPr lang="it-IT" sz="2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it-IT" sz="2400" b="0" i="0" cap="all" spc="1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15533" y="4005247"/>
            <a:ext cx="5184079" cy="3416013"/>
            <a:chOff x="720001" y="3976718"/>
            <a:chExt cx="5184079" cy="3416013"/>
          </a:xfrm>
        </p:grpSpPr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001" y="4008518"/>
              <a:ext cx="2394360" cy="1620000"/>
            </a:xfrm>
            <a:prstGeom prst="rect">
              <a:avLst/>
            </a:prstGeom>
          </p:spPr>
        </p:pic>
        <p:pic>
          <p:nvPicPr>
            <p:cNvPr id="13" name="Immagin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3161" y="3976718"/>
              <a:ext cx="2480625" cy="1620000"/>
            </a:xfrm>
            <a:prstGeom prst="rect">
              <a:avLst/>
            </a:prstGeom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0001" y="5772731"/>
              <a:ext cx="2320650" cy="1620000"/>
            </a:xfrm>
            <a:prstGeom prst="rect">
              <a:avLst/>
            </a:prstGeom>
          </p:spPr>
        </p:pic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9020" y="5752635"/>
              <a:ext cx="2505060" cy="1620000"/>
            </a:xfrm>
            <a:prstGeom prst="rect">
              <a:avLst/>
            </a:prstGeom>
          </p:spPr>
        </p:pic>
      </p:grpSp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3848" y="3503977"/>
            <a:ext cx="5191125" cy="3790950"/>
          </a:xfrm>
          <a:prstGeom prst="rect">
            <a:avLst/>
          </a:prstGeom>
        </p:spPr>
      </p:pic>
      <p:sp>
        <p:nvSpPr>
          <p:cNvPr id="16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7" name="Ovale 16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097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540914" y="126224"/>
            <a:ext cx="11891364" cy="138922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it-IT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RISULTATI  </a:t>
            </a:r>
            <a:endParaRPr lang="it-IT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5682" y="1495892"/>
            <a:ext cx="1204659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Fototricogramma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la </a:t>
            </a:r>
            <a:r>
              <a:rPr kumimoji="0" lang="it-IT" altLang="it-IT" sz="28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percentuale di capelli in </a:t>
            </a:r>
            <a:r>
              <a:rPr kumimoji="0" lang="it-IT" altLang="it-IT" sz="2800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Anagen</a:t>
            </a:r>
            <a:r>
              <a:rPr kumimoji="0" lang="it-IT" altLang="it-IT" sz="28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aumenta significativamente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(dopo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mese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trattamento nelle femmine, p&lt;0.0001, e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3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mesi, p&lt;0.01, di trattamento nei maschi), </a:t>
            </a:r>
            <a:r>
              <a:rPr kumimoji="0" lang="it-IT" altLang="it-IT" sz="28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mentre la percentuale di capelli in </a:t>
            </a:r>
            <a:r>
              <a:rPr kumimoji="0" lang="it-IT" altLang="it-IT" sz="2800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Telogen</a:t>
            </a:r>
            <a:r>
              <a:rPr kumimoji="0" lang="it-IT" altLang="it-IT" sz="28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diminuisce.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5682" y="3621638"/>
            <a:ext cx="11943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Wash Test: dopo un mese di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trattamento la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caduta dei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capelli diminuisce significativamente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sia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 maschi (p&lt;0.001) che nelle femmine (p&lt;0.0001).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85682" y="4885608"/>
            <a:ext cx="1204659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Pull test: i capelli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diventano significativamente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più resistenti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dopo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mese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trattamento nelle femmine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p&lt;0.0001),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dopo 3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mesi di trattamento nei maschi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p&lt;0.001).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85682" y="6580467"/>
            <a:ext cx="11165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diametro dei capelli non varia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significativamente.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85682" y="7413550"/>
            <a:ext cx="11955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lozioni risultano ben tollerate dai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pazienti.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 è stata segnalata alcuna alterazione del cuoio capelluto.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4" name="Ovale 13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789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75249" y="204711"/>
            <a:ext cx="11605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t-IT" sz="2400" b="1" i="1" u="sng" cap="all" spc="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pazienti</a:t>
            </a:r>
            <a:r>
              <a:rPr lang="it-IT" sz="2400" b="1" i="1" cap="all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QUESTIONARIO DI VALUTAZIONE DOPO 6 MESI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="" xmlns:a16="http://schemas.microsoft.com/office/drawing/2014/main" id="{C9F744DF-37F5-470D-8501-0BF610C43BF5}"/>
              </a:ext>
            </a:extLst>
          </p:cNvPr>
          <p:cNvGraphicFramePr/>
          <p:nvPr>
            <p:extLst/>
          </p:nvPr>
        </p:nvGraphicFramePr>
        <p:xfrm>
          <a:off x="1275008" y="5346558"/>
          <a:ext cx="10575124" cy="352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afico 12"/>
          <p:cNvGraphicFramePr/>
          <p:nvPr>
            <p:extLst/>
          </p:nvPr>
        </p:nvGraphicFramePr>
        <p:xfrm>
          <a:off x="1275008" y="1230939"/>
          <a:ext cx="10569989" cy="3520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ttangolo 7"/>
          <p:cNvSpPr/>
          <p:nvPr/>
        </p:nvSpPr>
        <p:spPr>
          <a:xfrm>
            <a:off x="5563674" y="4892249"/>
            <a:ext cx="220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FEMMINA</a:t>
            </a:r>
            <a:endParaRPr lang="it-IT" altLang="it-IT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563674" y="752394"/>
            <a:ext cx="15712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000" b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MASCHIO</a:t>
            </a:r>
            <a:endParaRPr lang="it-IT" altLang="it-IT" sz="40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Segnaposto data 2"/>
          <p:cNvSpPr txBox="1">
            <a:spLocks/>
          </p:cNvSpPr>
          <p:nvPr/>
        </p:nvSpPr>
        <p:spPr>
          <a:xfrm>
            <a:off x="2586372" y="9317019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defPPr>
              <a:defRPr lang="en-US"/>
            </a:defPPr>
            <a:lvl1pPr marL="0" algn="l" defTabSz="650116" rtl="0" eaLnBrk="1" latinLnBrk="0" hangingPunct="1">
              <a:defRPr sz="1400" kern="1200" cap="all" spc="100">
                <a:solidFill>
                  <a:srgbClr val="C3E0FF"/>
                </a:solidFill>
                <a:latin typeface="Lato Regular"/>
                <a:ea typeface="+mn-ea"/>
                <a:cs typeface="Lato Regular"/>
              </a:defRPr>
            </a:lvl1pPr>
            <a:lvl2pPr marL="65011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230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34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462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57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69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80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92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CONGRESSO S.I.TRI, NAPOLI 2018</a:t>
            </a:r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597478" y="5480830"/>
            <a:ext cx="3047515" cy="2990954"/>
            <a:chOff x="-2372266" y="5346558"/>
            <a:chExt cx="3047515" cy="2990954"/>
          </a:xfrm>
        </p:grpSpPr>
        <p:sp>
          <p:nvSpPr>
            <p:cNvPr id="15" name="Rettangolo 14"/>
            <p:cNvSpPr/>
            <p:nvPr/>
          </p:nvSpPr>
          <p:spPr>
            <a:xfrm>
              <a:off x="-1591706" y="5346558"/>
              <a:ext cx="2266955" cy="2739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-2372266" y="5644467"/>
              <a:ext cx="3047514" cy="269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Thicker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Stronger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More volume to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Improve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scalp</a:t>
              </a:r>
              <a:r>
                <a:rPr lang="it-IT" altLang="it-IT" sz="17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conditions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Healthier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Easy to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absorb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ragrance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pleasantess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 on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whole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it-IT" alt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675249" y="1280756"/>
            <a:ext cx="2969742" cy="2988462"/>
            <a:chOff x="-2294494" y="5349050"/>
            <a:chExt cx="2969742" cy="2988462"/>
          </a:xfrm>
        </p:grpSpPr>
        <p:sp>
          <p:nvSpPr>
            <p:cNvPr id="19" name="Rettangolo 18"/>
            <p:cNvSpPr/>
            <p:nvPr/>
          </p:nvSpPr>
          <p:spPr>
            <a:xfrm>
              <a:off x="-1591705" y="5349050"/>
              <a:ext cx="2266953" cy="2737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-2294494" y="5644467"/>
              <a:ext cx="2969742" cy="26930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Reduce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loss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Thicker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Stronger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More volume to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Improve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scalp</a:t>
              </a:r>
              <a:r>
                <a:rPr lang="it-IT" altLang="it-IT" sz="1700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conditions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Healthier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hair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Easy to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absorb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err="1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ragrance</a:t>
              </a: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pleasantess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r>
                <a:rPr lang="it-IT" altLang="it-IT" sz="17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Product on the </a:t>
              </a:r>
              <a:r>
                <a:rPr lang="it-IT" altLang="it-IT" sz="1700" dirty="0" err="1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whole</a:t>
              </a:r>
              <a:endParaRPr lang="it-IT" altLang="it-IT" sz="17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00000"/>
                </a:buClr>
              </a:pPr>
              <a:endParaRPr lang="it-IT" altLang="it-IT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Ovale 20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279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06" y="2180927"/>
            <a:ext cx="6167780" cy="55800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264387" y="183897"/>
            <a:ext cx="12455382" cy="7078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000" b="0" i="1" cap="none" spc="0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IMMAGINI</a:t>
            </a:r>
            <a:endParaRPr lang="it-IT" sz="4000" b="0" i="1" cap="none" spc="0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2435932" y="1294431"/>
            <a:ext cx="20473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5400" b="1" i="1" baseline="3000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Calibri" panose="020F0502020204030204" pitchFamily="34" charset="0"/>
              </a:rPr>
              <a:t>MASCHIO</a:t>
            </a:r>
            <a:endParaRPr lang="it-IT" altLang="it-IT" sz="5400" b="1" i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8780787" y="1294431"/>
            <a:ext cx="48146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5400" b="1" i="1" baseline="3000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99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</a:rPr>
              <a:t>FEMMINA</a:t>
            </a:r>
            <a:endParaRPr lang="it-IT" altLang="it-IT" sz="54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99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752" y="2350247"/>
            <a:ext cx="6021461" cy="5580000"/>
          </a:xfrm>
          <a:prstGeom prst="rect">
            <a:avLst/>
          </a:prstGeom>
        </p:spPr>
      </p:pic>
      <p:sp>
        <p:nvSpPr>
          <p:cNvPr id="25" name="Segnaposto data 2"/>
          <p:cNvSpPr txBox="1">
            <a:spLocks/>
          </p:cNvSpPr>
          <p:nvPr/>
        </p:nvSpPr>
        <p:spPr>
          <a:xfrm>
            <a:off x="2586372" y="9317019"/>
            <a:ext cx="6499800" cy="223337"/>
          </a:xfrm>
          <a:prstGeom prst="rect">
            <a:avLst/>
          </a:prstGeom>
        </p:spPr>
        <p:txBody>
          <a:bodyPr vert="horz" lIns="179978" tIns="0" rIns="179978" bIns="0" rtlCol="0" anchor="t" anchorCtr="0"/>
          <a:lstStyle>
            <a:defPPr>
              <a:defRPr lang="en-US"/>
            </a:defPPr>
            <a:lvl1pPr marL="0" algn="l" defTabSz="650116" rtl="0" eaLnBrk="1" latinLnBrk="0" hangingPunct="1">
              <a:defRPr sz="1400" kern="1200" cap="all" spc="100">
                <a:solidFill>
                  <a:srgbClr val="C3E0FF"/>
                </a:solidFill>
                <a:latin typeface="Lato Regular"/>
                <a:ea typeface="+mn-ea"/>
                <a:cs typeface="Lato Regular"/>
              </a:defRPr>
            </a:lvl1pPr>
            <a:lvl2pPr marL="65011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230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346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462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057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069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0808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0923" algn="l" defTabSz="650116" rtl="0" eaLnBrk="1" latinLnBrk="0" hangingPunct="1"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CONGRESSO S.I.TRI, NAPOLI 2018</a:t>
            </a:r>
            <a:endParaRPr lang="en-US" dirty="0"/>
          </a:p>
        </p:txBody>
      </p:sp>
      <p:sp>
        <p:nvSpPr>
          <p:cNvPr id="8" name="Ovale 7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0" name="Gruppo 9"/>
          <p:cNvGrpSpPr/>
          <p:nvPr/>
        </p:nvGrpSpPr>
        <p:grpSpPr>
          <a:xfrm>
            <a:off x="603161" y="4636393"/>
            <a:ext cx="2766897" cy="503853"/>
            <a:chOff x="603161" y="4636393"/>
            <a:chExt cx="2766897" cy="503853"/>
          </a:xfrm>
        </p:grpSpPr>
        <p:sp>
          <p:nvSpPr>
            <p:cNvPr id="11" name="Ovale 10"/>
            <p:cNvSpPr/>
            <p:nvPr/>
          </p:nvSpPr>
          <p:spPr>
            <a:xfrm>
              <a:off x="603161" y="4636393"/>
              <a:ext cx="2217312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70665" y="4658095"/>
              <a:ext cx="23993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TEMPO 0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uppo 12"/>
          <p:cNvGrpSpPr/>
          <p:nvPr/>
        </p:nvGrpSpPr>
        <p:grpSpPr>
          <a:xfrm>
            <a:off x="3477296" y="4636393"/>
            <a:ext cx="2733960" cy="503853"/>
            <a:chOff x="3477296" y="4592690"/>
            <a:chExt cx="2733960" cy="503853"/>
          </a:xfrm>
        </p:grpSpPr>
        <p:sp>
          <p:nvSpPr>
            <p:cNvPr id="14" name="Ovale 13"/>
            <p:cNvSpPr/>
            <p:nvPr/>
          </p:nvSpPr>
          <p:spPr>
            <a:xfrm>
              <a:off x="3477296" y="4592690"/>
              <a:ext cx="2395186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4470282" y="4636393"/>
              <a:ext cx="174097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mese</a:t>
              </a:r>
            </a:p>
          </p:txBody>
        </p:sp>
      </p:grpSp>
      <p:grpSp>
        <p:nvGrpSpPr>
          <p:cNvPr id="16" name="Gruppo 15"/>
          <p:cNvGrpSpPr/>
          <p:nvPr/>
        </p:nvGrpSpPr>
        <p:grpSpPr>
          <a:xfrm>
            <a:off x="450761" y="7470095"/>
            <a:ext cx="2980202" cy="727464"/>
            <a:chOff x="450761" y="7470095"/>
            <a:chExt cx="2980202" cy="727464"/>
          </a:xfrm>
        </p:grpSpPr>
        <p:sp>
          <p:nvSpPr>
            <p:cNvPr id="17" name="Ovale 16"/>
            <p:cNvSpPr/>
            <p:nvPr/>
          </p:nvSpPr>
          <p:spPr>
            <a:xfrm>
              <a:off x="450761" y="7470095"/>
              <a:ext cx="2733960" cy="7274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1443746" y="7737408"/>
              <a:ext cx="198721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mesi</a:t>
              </a:r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3358359" y="7448121"/>
            <a:ext cx="3086403" cy="749438"/>
            <a:chOff x="3358359" y="7407753"/>
            <a:chExt cx="3086403" cy="789806"/>
          </a:xfrm>
        </p:grpSpPr>
        <p:sp>
          <p:nvSpPr>
            <p:cNvPr id="22" name="Ovale 21"/>
            <p:cNvSpPr/>
            <p:nvPr/>
          </p:nvSpPr>
          <p:spPr>
            <a:xfrm>
              <a:off x="3358359" y="7407753"/>
              <a:ext cx="2840161" cy="789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4380351" y="7737408"/>
              <a:ext cx="2064411" cy="32435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mesi</a:t>
              </a:r>
            </a:p>
          </p:txBody>
        </p:sp>
      </p:grpSp>
      <p:grpSp>
        <p:nvGrpSpPr>
          <p:cNvPr id="39" name="Gruppo 38"/>
          <p:cNvGrpSpPr/>
          <p:nvPr/>
        </p:nvGrpSpPr>
        <p:grpSpPr>
          <a:xfrm>
            <a:off x="7258051" y="4614419"/>
            <a:ext cx="2766897" cy="503853"/>
            <a:chOff x="603161" y="4636393"/>
            <a:chExt cx="2766897" cy="503853"/>
          </a:xfrm>
        </p:grpSpPr>
        <p:sp>
          <p:nvSpPr>
            <p:cNvPr id="40" name="Ovale 39"/>
            <p:cNvSpPr/>
            <p:nvPr/>
          </p:nvSpPr>
          <p:spPr>
            <a:xfrm>
              <a:off x="603161" y="4636393"/>
              <a:ext cx="2217312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970665" y="4658095"/>
              <a:ext cx="2399393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TEMPO 0</a:t>
              </a:r>
              <a:endParaRPr lang="it-IT" sz="2000" b="1" i="0" cap="all" spc="1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uppo 41"/>
          <p:cNvGrpSpPr/>
          <p:nvPr/>
        </p:nvGrpSpPr>
        <p:grpSpPr>
          <a:xfrm>
            <a:off x="10132186" y="4614419"/>
            <a:ext cx="2733960" cy="503853"/>
            <a:chOff x="3477296" y="4592690"/>
            <a:chExt cx="2733960" cy="503853"/>
          </a:xfrm>
        </p:grpSpPr>
        <p:sp>
          <p:nvSpPr>
            <p:cNvPr id="43" name="Ovale 42"/>
            <p:cNvSpPr/>
            <p:nvPr/>
          </p:nvSpPr>
          <p:spPr>
            <a:xfrm>
              <a:off x="3477296" y="4592690"/>
              <a:ext cx="2395186" cy="50385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CasellaDiTesto 43"/>
            <p:cNvSpPr txBox="1"/>
            <p:nvPr/>
          </p:nvSpPr>
          <p:spPr>
            <a:xfrm>
              <a:off x="4470282" y="4636393"/>
              <a:ext cx="1740974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mese</a:t>
              </a:r>
            </a:p>
          </p:txBody>
        </p:sp>
      </p:grpSp>
      <p:grpSp>
        <p:nvGrpSpPr>
          <p:cNvPr id="45" name="Gruppo 44"/>
          <p:cNvGrpSpPr/>
          <p:nvPr/>
        </p:nvGrpSpPr>
        <p:grpSpPr>
          <a:xfrm>
            <a:off x="7105651" y="7538151"/>
            <a:ext cx="2980202" cy="637433"/>
            <a:chOff x="450761" y="7470095"/>
            <a:chExt cx="2980202" cy="727464"/>
          </a:xfrm>
        </p:grpSpPr>
        <p:sp>
          <p:nvSpPr>
            <p:cNvPr id="46" name="Ovale 45"/>
            <p:cNvSpPr/>
            <p:nvPr/>
          </p:nvSpPr>
          <p:spPr>
            <a:xfrm>
              <a:off x="450761" y="7470095"/>
              <a:ext cx="2733960" cy="7274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1443746" y="7737408"/>
              <a:ext cx="1987217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 mesi</a:t>
              </a: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10013249" y="7538151"/>
            <a:ext cx="3086403" cy="637434"/>
            <a:chOff x="3358359" y="7407753"/>
            <a:chExt cx="3086403" cy="789806"/>
          </a:xfrm>
        </p:grpSpPr>
        <p:sp>
          <p:nvSpPr>
            <p:cNvPr id="49" name="Ovale 48"/>
            <p:cNvSpPr/>
            <p:nvPr/>
          </p:nvSpPr>
          <p:spPr>
            <a:xfrm>
              <a:off x="3358359" y="7407753"/>
              <a:ext cx="2840161" cy="78980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4380351" y="7737408"/>
              <a:ext cx="2064411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sz="2000" b="1" i="0" cap="all" spc="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mesi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0656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88712" y="355300"/>
            <a:ext cx="1187500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4400" b="1" i="1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  <a:endParaRPr kumimoji="0" lang="it-IT" altLang="it-IT" sz="4400" b="0" i="1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4400" b="0" i="1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122" y="1792259"/>
            <a:ext cx="1204659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  <a:tabLst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lozioni f</a:t>
            </a:r>
            <a:r>
              <a:rPr kumimoji="0" lang="it-IT" altLang="it-IT" sz="2800" i="0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avoriscono la crescita dei capelli</a:t>
            </a:r>
            <a:r>
              <a:rPr kumimoji="0" lang="it-IT" altLang="it-IT" sz="28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(la percentuale di capelli in </a:t>
            </a:r>
            <a:r>
              <a:rPr kumimoji="0" lang="it-IT" altLang="it-IT" sz="2800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Anagen</a:t>
            </a:r>
            <a:r>
              <a:rPr kumimoji="0" lang="it-IT" altLang="it-IT" sz="28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aumenta mentre la percentuale di capelli in </a:t>
            </a:r>
            <a:r>
              <a:rPr kumimoji="0" lang="it-IT" altLang="it-IT" sz="2800" i="0" strike="noStrike" cap="none" normalizeH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Telogen</a:t>
            </a:r>
            <a:r>
              <a:rPr kumimoji="0" lang="it-IT" altLang="it-IT" sz="2800" i="0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diminuisce).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17122" y="3028285"/>
            <a:ext cx="11943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lozioni rallentano la caduta dei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capelli.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17122" y="3833424"/>
            <a:ext cx="120465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capelli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diventano più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resistenti.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317122" y="4638563"/>
            <a:ext cx="11165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diametro dei capelli non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17122" y="5443702"/>
            <a:ext cx="119557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lozioni risultano ben tollerate dai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pazienti.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17122" y="6248841"/>
            <a:ext cx="11955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pazienti sono soddisfatti delle lozioni e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affermano che  le lozioni riducono la caduta dei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capelli e </a:t>
            </a: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 rinforzano (più folti e voluminosi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7122" y="7484869"/>
            <a:ext cx="11784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it-IT" altLang="it-IT" sz="28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lozioni sono ben tollerate, di facile assorbimento e presentano un piacevole </a:t>
            </a:r>
            <a:r>
              <a:rPr lang="it-IT" alt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profumo.</a:t>
            </a:r>
            <a:endParaRPr lang="it-IT" altLang="it-IT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0631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5150" y="1032163"/>
            <a:ext cx="10001803" cy="81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arrotondato 5"/>
          <p:cNvSpPr/>
          <p:nvPr/>
        </p:nvSpPr>
        <p:spPr>
          <a:xfrm>
            <a:off x="333829" y="232229"/>
            <a:ext cx="12026900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MECCANISMI ALLA BASE DELL’ALOPECIA ANDROGENETICA</a:t>
            </a:r>
            <a:endParaRPr lang="it-IT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617029" y="1714500"/>
            <a:ext cx="1910443" cy="1028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6347279" y="4911725"/>
            <a:ext cx="1268185" cy="1028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9749065" y="1994354"/>
            <a:ext cx="1484992" cy="1028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1" name="Ovale 10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8817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2"/>
          <p:cNvSpPr txBox="1">
            <a:spLocks/>
          </p:cNvSpPr>
          <p:nvPr/>
        </p:nvSpPr>
        <p:spPr>
          <a:xfrm>
            <a:off x="-135467" y="1006079"/>
            <a:ext cx="12598400" cy="10431308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lvl="1" indent="0" algn="just">
              <a:buNone/>
            </a:pP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 </a:t>
            </a:r>
            <a:r>
              <a:rPr lang="it-IT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liposoma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è una </a:t>
            </a:r>
            <a:r>
              <a:rPr lang="it-IT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vescicola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fosfolipidica chiusa costituita da uno o più doppi strati di fosfolipidi, separati da compartimenti acquosi. Le dimensioni di queste vescicole generalmente possono variare dai 25 nm a 1 µm di </a:t>
            </a:r>
            <a:r>
              <a:rPr lang="it-IT" sz="28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diametro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1" indent="0" algn="just">
              <a:buNone/>
            </a:pP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liposomi vengono </a:t>
            </a:r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impiegati con successo come sistemi per la veicolazione di 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molte molecole. </a:t>
            </a:r>
            <a:r>
              <a:rPr lang="it-IT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doppio strato lipidico dei </a:t>
            </a:r>
            <a:r>
              <a:rPr lang="it-IT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liposomi, fondendosi con le membrane cellulari, permette il rilascio del suo contenuto. </a:t>
            </a:r>
            <a:endParaRPr lang="it-IT" sz="28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-135467" y="8517411"/>
            <a:ext cx="12712648" cy="685896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115" lvl="1" indent="0">
              <a:buNone/>
            </a:pPr>
            <a:r>
              <a:rPr lang="en-US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</a:t>
            </a:r>
            <a:r>
              <a:rPr lang="en-US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Delivery of Retinoic Acid to Skin by Cationic </a:t>
            </a:r>
            <a:r>
              <a:rPr lang="en-US" sz="1600" b="1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Liposomes. </a:t>
            </a:r>
            <a:r>
              <a:rPr lang="it-IT" sz="16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Shuji</a:t>
            </a:r>
            <a:r>
              <a:rPr lang="it-IT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KITAGAWA 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Masatoshi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i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KASAMAKIa</a:t>
            </a:r>
            <a:r>
              <a:rPr lang="it-IT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</a:t>
            </a:r>
            <a:r>
              <a:rPr lang="en-US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Pharm. Bull. 54(2) 242—244 (2006) Vol. 54, No. </a:t>
            </a:r>
            <a:r>
              <a:rPr lang="en-US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pic>
        <p:nvPicPr>
          <p:cNvPr id="1026" name="Picture 2" descr="https://upload.wikimedia.org/wikipedia/commons/thumb/0/01/Liposome_scheme-en.svg/1103px-Liposome_scheme-en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747" y="4709250"/>
            <a:ext cx="3254780" cy="2304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liposomi e membrana cellul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741" y="4623304"/>
            <a:ext cx="3400425" cy="247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arrotondato 2"/>
          <p:cNvSpPr/>
          <p:nvPr/>
        </p:nvSpPr>
        <p:spPr>
          <a:xfrm>
            <a:off x="333829" y="232229"/>
            <a:ext cx="5073698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COSA SONO I LIPOSOMI</a:t>
            </a:r>
            <a:endParaRPr lang="it-IT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e 8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859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540913" y="7850519"/>
            <a:ext cx="12222049" cy="2568668"/>
          </a:xfrm>
          <a:prstGeom prst="rect">
            <a:avLst/>
          </a:prstGeom>
        </p:spPr>
        <p:txBody>
          <a:bodyPr>
            <a:norm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Cellule endoteliali in cultura con liposomi al microscopio elettronico 10000 X</a:t>
            </a:r>
            <a:endParaRPr lang="it-IT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User\Desktop\Documents\Capelli\Linoleico\Fidia\Stabilità\Napoli 2018\slide Napoli\p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733" y="1436832"/>
            <a:ext cx="4621654" cy="3466240"/>
          </a:xfrm>
          <a:prstGeom prst="rect">
            <a:avLst/>
          </a:prstGeom>
          <a:noFill/>
        </p:spPr>
      </p:pic>
      <p:sp>
        <p:nvSpPr>
          <p:cNvPr id="8" name="Segnaposto testo 5"/>
          <p:cNvSpPr txBox="1">
            <a:spLocks noGrp="1"/>
          </p:cNvSpPr>
          <p:nvPr>
            <p:ph type="title"/>
          </p:nvPr>
        </p:nvSpPr>
        <p:spPr bwMode="auto">
          <a:xfrm>
            <a:off x="425003" y="361615"/>
            <a:ext cx="12196293" cy="89493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54759" tIns="77379" rIns="154759" bIns="77379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LIPOSOMI-CELLULE ENDOTELIALI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895" y="2655352"/>
            <a:ext cx="6712655" cy="5195167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7634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/>
          <a:srcRect l="21986" t="16557" r="23505" b="63856"/>
          <a:stretch/>
        </p:blipFill>
        <p:spPr>
          <a:xfrm>
            <a:off x="596032" y="1668272"/>
            <a:ext cx="9114153" cy="262003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/>
          <a:srcRect l="23459" t="16725" r="23774" b="61345"/>
          <a:stretch/>
        </p:blipFill>
        <p:spPr>
          <a:xfrm>
            <a:off x="5938939" y="4517757"/>
            <a:ext cx="6895317" cy="229260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227729" y="178050"/>
            <a:ext cx="12504927" cy="1292662"/>
          </a:xfrm>
          <a:prstGeom prst="rect">
            <a:avLst/>
          </a:prstGeom>
          <a:noFill/>
          <a:ln w="19050">
            <a:noFill/>
            <a:prstDash val="dashDot"/>
          </a:ln>
        </p:spPr>
        <p:txBody>
          <a:bodyPr wrap="square" lIns="0" tIns="0" rIns="0" bIns="0" rtlCol="0">
            <a:spAutoFit/>
          </a:bodyPr>
          <a:lstStyle/>
          <a:p>
            <a:r>
              <a:rPr lang="it-IT" sz="28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2800" b="0" i="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b="1" i="0" spc="1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Prostaglandina E1 (PGE1) </a:t>
            </a:r>
            <a:r>
              <a:rPr lang="it-IT" sz="2800" b="0" i="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 un noto attivatore del microcircolo, e già negli anni ‘90 era stata incorporata in liposomi </a:t>
            </a:r>
            <a:r>
              <a:rPr lang="it-IT" sz="2800" spc="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 scopo di prolungare la sua emivita plasmatica</a:t>
            </a:r>
            <a:endParaRPr lang="it-IT" sz="2800" spc="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588" y="7313569"/>
            <a:ext cx="7842212" cy="174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umetto 2 9"/>
          <p:cNvSpPr/>
          <p:nvPr/>
        </p:nvSpPr>
        <p:spPr>
          <a:xfrm>
            <a:off x="9994676" y="2246261"/>
            <a:ext cx="2008413" cy="963385"/>
          </a:xfrm>
          <a:prstGeom prst="wedgeRoundRectCallout">
            <a:avLst>
              <a:gd name="adj1" fmla="val -73679"/>
              <a:gd name="adj2" fmla="val 4216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 la vasodilatazione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umetto 2 10"/>
          <p:cNvSpPr/>
          <p:nvPr/>
        </p:nvSpPr>
        <p:spPr>
          <a:xfrm>
            <a:off x="450761" y="4517757"/>
            <a:ext cx="2008413" cy="963385"/>
          </a:xfrm>
          <a:prstGeom prst="wedgeRoundRectCallout">
            <a:avLst>
              <a:gd name="adj1" fmla="val 32012"/>
              <a:gd name="adj2" fmla="val -6970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Aumenta l’elasticità capillare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umetto 2 11"/>
          <p:cNvSpPr/>
          <p:nvPr/>
        </p:nvSpPr>
        <p:spPr>
          <a:xfrm>
            <a:off x="3597730" y="5936932"/>
            <a:ext cx="2677885" cy="963385"/>
          </a:xfrm>
          <a:prstGeom prst="wedgeRoundRectCallout">
            <a:avLst>
              <a:gd name="adj1" fmla="val 56199"/>
              <a:gd name="adj2" fmla="val -3919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Stimola la proliferazione delle cellule endoteliali</a:t>
            </a:r>
            <a:endParaRPr lang="it-IT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4" name="Ovale 13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/>
          <p:cNvCxnSpPr/>
          <p:nvPr/>
        </p:nvCxnSpPr>
        <p:spPr>
          <a:xfrm>
            <a:off x="169672" y="1470712"/>
            <a:ext cx="1256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649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457199" y="1364636"/>
            <a:ext cx="11880761" cy="5542349"/>
          </a:xfrm>
          <a:prstGeom prst="rect">
            <a:avLst/>
          </a:prstGeom>
        </p:spPr>
        <p:txBody>
          <a:bodyPr>
            <a:noAutofit/>
          </a:bodyPr>
          <a:lstStyle>
            <a:lvl1pPr marL="487587" indent="-487587" algn="l" defTabSz="650116" rtl="0" eaLnBrk="1" latinLnBrk="0" hangingPunct="1">
              <a:spcBef>
                <a:spcPct val="20000"/>
              </a:spcBef>
              <a:buFont typeface="Arial"/>
              <a:buNone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6438" indent="-406323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25288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75404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25520" indent="-325058" algn="l" defTabSz="650116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5635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575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5866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5981" indent="-325058" algn="l" defTabSz="650116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it-IT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una ricerca condotta presso la Clinica S. Antonio di Cagliari si era osservato che se si applicava una soluzione contenente Liposomi caricati con PGE1 sulla cute </a:t>
            </a:r>
            <a:r>
              <a:rPr lang="it-IT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prossimità di </a:t>
            </a:r>
            <a:r>
              <a:rPr lang="it-IT" sz="3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ulcere cutanee di origine diabetica vi era la crescita di peluria. </a:t>
            </a:r>
          </a:p>
          <a:p>
            <a:pPr marL="0" indent="0" algn="ctr"/>
            <a:endParaRPr lang="it-IT" sz="3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it-IT" sz="3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r>
              <a:rPr lang="it-IT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Sulla base di questi risultati, è iniziata una ricerca per mettere a punto una formula contenente un precursore della PGE1 veicolato in liposomi, che in associazione ad altri </a:t>
            </a:r>
            <a:r>
              <a:rPr lang="it-IT" sz="3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ingredienti</a:t>
            </a:r>
            <a:r>
              <a:rPr lang="it-IT" sz="3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fosse in grado di stimolare la crescita dei capelli e rallentarne la caduta.</a:t>
            </a:r>
          </a:p>
        </p:txBody>
      </p:sp>
      <p:sp>
        <p:nvSpPr>
          <p:cNvPr id="6" name="Ovale 5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1496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0001" y="3056696"/>
            <a:ext cx="11559599" cy="1389221"/>
          </a:xfrm>
        </p:spPr>
        <p:txBody>
          <a:bodyPr/>
          <a:lstStyle/>
          <a:p>
            <a:pPr algn="ctr"/>
            <a:r>
              <a:rPr lang="it-IT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Ingredienti DELLA LOZIONE TRICOLOGICA</a:t>
            </a:r>
            <a:endParaRPr lang="it-IT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4" name="Ovale 3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5633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Documents\Capelli\Linoleico\DLGA\linolenico0002.TIF"/>
          <p:cNvPicPr>
            <a:picLocks noChangeAspect="1" noChangeArrowheads="1"/>
          </p:cNvPicPr>
          <p:nvPr/>
        </p:nvPicPr>
        <p:blipFill rotWithShape="1">
          <a:blip r:embed="rId2" cstate="print"/>
          <a:srcRect t="4748"/>
          <a:stretch/>
        </p:blipFill>
        <p:spPr bwMode="auto">
          <a:xfrm>
            <a:off x="2860399" y="2225210"/>
            <a:ext cx="6039613" cy="6142958"/>
          </a:xfrm>
          <a:prstGeom prst="rect">
            <a:avLst/>
          </a:prstGeom>
          <a:noFill/>
        </p:spPr>
      </p:pic>
      <p:sp>
        <p:nvSpPr>
          <p:cNvPr id="9" name="Rettangolo 8"/>
          <p:cNvSpPr/>
          <p:nvPr/>
        </p:nvSpPr>
        <p:spPr>
          <a:xfrm>
            <a:off x="139320" y="8480427"/>
            <a:ext cx="12863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Differential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metabolism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dihomo</a:t>
            </a: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-gamma-</a:t>
            </a:r>
            <a:r>
              <a:rPr lang="it-IT" sz="16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linolenic</a:t>
            </a:r>
            <a:r>
              <a:rPr lang="it-IT" sz="16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(DGLA) </a:t>
            </a:r>
            <a:r>
              <a:rPr lang="it-IT" sz="1600" i="1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arachidonic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by cyclo-oxygenase-1 and cyclo-oxygenase-2: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cellular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synthesis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E1 and </a:t>
            </a:r>
            <a:r>
              <a:rPr lang="it-IT" sz="1600" b="1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</a:t>
            </a:r>
            <a:r>
              <a:rPr lang="it-IT" sz="1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E2.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Levin G et al. 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J. 2002 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Jul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15;365(</a:t>
            </a:r>
            <a:r>
              <a:rPr lang="it-IT" sz="1600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it-IT" sz="1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2):489-96</a:t>
            </a:r>
            <a:r>
              <a:rPr lang="it-IT" sz="1600" i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it-IT" sz="1600" i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333829" y="232229"/>
            <a:ext cx="11928928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DGLA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Precursore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PGE1,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noto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attivatore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microcircolo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5909234" y="4764151"/>
            <a:ext cx="888349" cy="565266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7885654" y="5283584"/>
            <a:ext cx="735778" cy="565266"/>
          </a:xfrm>
          <a:prstGeom prst="ellipse">
            <a:avLst/>
          </a:prstGeom>
          <a:noFill/>
          <a:ln>
            <a:solidFill>
              <a:srgbClr val="0088E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33829" y="1063917"/>
            <a:ext cx="11928928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L'acido </a:t>
            </a:r>
            <a:r>
              <a:rPr lang="it-IT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diomo</a:t>
            </a:r>
            <a:r>
              <a:rPr lang="it-IT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-gamma-linolenico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sigla 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DGLA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è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acido grasso polinsaturo che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viene convertito in PGE1 ad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 della ciclo-ossigenasi 1</a:t>
            </a:r>
            <a:endParaRPr lang="it-IT" sz="3600" b="0" i="0" cap="all" spc="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e 14"/>
          <p:cNvSpPr/>
          <p:nvPr/>
        </p:nvSpPr>
        <p:spPr>
          <a:xfrm>
            <a:off x="450761" y="900867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48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>
          <a:xfrm>
            <a:off x="2586372" y="9317019"/>
            <a:ext cx="6499800" cy="223337"/>
          </a:xfrm>
        </p:spPr>
        <p:txBody>
          <a:bodyPr/>
          <a:lstStyle/>
          <a:p>
            <a:pPr algn="ctr"/>
            <a:r>
              <a:rPr lang="en-US" dirty="0"/>
              <a:t>CONGRESSO S.I.TRI, NAPOLI 2018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156963" y="227739"/>
            <a:ext cx="11762894" cy="667657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defTabSz="1548085" eaLnBrk="0" fontAlgn="base" hangingPunct="0">
              <a:lnSpc>
                <a:spcPct val="120000"/>
              </a:lnSpc>
              <a:spcAft>
                <a:spcPct val="0"/>
              </a:spcAft>
              <a:defRPr/>
            </a:pP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Equolo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Inibisce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DHT, </a:t>
            </a: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causa </a:t>
            </a: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l’atrofia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en-US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follicoli</a:t>
            </a:r>
            <a:r>
              <a:rPr lang="it-IT" sz="3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9977" t="17226" r="26987" b="57328"/>
          <a:stretch/>
        </p:blipFill>
        <p:spPr>
          <a:xfrm>
            <a:off x="156962" y="2909141"/>
            <a:ext cx="8007323" cy="307351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21986" t="42004" r="27121" b="43264"/>
          <a:stretch/>
        </p:blipFill>
        <p:spPr>
          <a:xfrm>
            <a:off x="4247875" y="6699579"/>
            <a:ext cx="8063868" cy="186742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77585" y="1163541"/>
            <a:ext cx="1226275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Equolo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un </a:t>
            </a:r>
            <a:r>
              <a:rPr lang="it-IT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isoflavone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grado di bloccare la 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it-IT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-reduttasi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antagonizzare l’azione del </a:t>
            </a:r>
            <a:r>
              <a:rPr lang="it-IT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dihydrotestosterone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(DHT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responsabile dell’atrofizzazione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dei follicoli </a:t>
            </a:r>
            <a:r>
              <a:rPr lang="it-IT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piliferi.</a:t>
            </a:r>
            <a:endParaRPr lang="it-IT" sz="3600" b="0" i="0" cap="all" spc="1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e 6"/>
          <p:cNvSpPr/>
          <p:nvPr/>
        </p:nvSpPr>
        <p:spPr>
          <a:xfrm>
            <a:off x="450761" y="9015211"/>
            <a:ext cx="2369712" cy="6439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223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in Master">
  <a:themeElements>
    <a:clrScheme name="FIDIA">
      <a:dk1>
        <a:sysClr val="windowText" lastClr="000000"/>
      </a:dk1>
      <a:lt1>
        <a:sysClr val="window" lastClr="FFFFFF"/>
      </a:lt1>
      <a:dk2>
        <a:srgbClr val="005086"/>
      </a:dk2>
      <a:lt2>
        <a:srgbClr val="EAE8E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IDIA">
      <a:majorFont>
        <a:latin typeface="Lato Light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sz="3600" b="0" i="0" cap="all" spc="100" dirty="0" smtClean="0">
            <a:solidFill>
              <a:schemeClr val="bg1"/>
            </a:solidFill>
            <a:latin typeface="Lato Light"/>
            <a:cs typeface="Lato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ackground Master">
  <a:themeElements>
    <a:clrScheme name="FIDIA">
      <a:dk1>
        <a:sysClr val="windowText" lastClr="000000"/>
      </a:dk1>
      <a:lt1>
        <a:sysClr val="window" lastClr="FFFFFF"/>
      </a:lt1>
      <a:dk2>
        <a:srgbClr val="005086"/>
      </a:dk2>
      <a:lt2>
        <a:srgbClr val="EAE8E9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14184</TotalTime>
  <Words>1273</Words>
  <Application>Microsoft Office PowerPoint</Application>
  <PresentationFormat>Personalizzato</PresentationFormat>
  <Paragraphs>199</Paragraphs>
  <Slides>18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Main Master</vt:lpstr>
      <vt:lpstr>Grey Background Master</vt:lpstr>
      <vt:lpstr>Diapositiva 1</vt:lpstr>
      <vt:lpstr>Diapositiva 2</vt:lpstr>
      <vt:lpstr>Diapositiva 3</vt:lpstr>
      <vt:lpstr>LIPOSOMI-CELLULE ENDOTELIALI</vt:lpstr>
      <vt:lpstr>Diapositiva 5</vt:lpstr>
      <vt:lpstr>Diapositiva 6</vt:lpstr>
      <vt:lpstr>Ingredienti DELLA LOZIONE TRICOLOGICA</vt:lpstr>
      <vt:lpstr>Diapositiva 8</vt:lpstr>
      <vt:lpstr>Diapositiva 9</vt:lpstr>
      <vt:lpstr>Diapositiva 10</vt:lpstr>
      <vt:lpstr>Diapositiva 11</vt:lpstr>
      <vt:lpstr>Diapositiva 12</vt:lpstr>
      <vt:lpstr>Diapositiva 13</vt:lpstr>
      <vt:lpstr>CARATTERISTICHE DEI SOGGETTI</vt:lpstr>
      <vt:lpstr>RISULTATI  </vt:lpstr>
      <vt:lpstr>Diapositiva 16</vt:lpstr>
      <vt:lpstr>Diapositiva 17</vt:lpstr>
      <vt:lpstr>Diapositiva 18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Cremona Caterina</dc:creator>
  <cp:lastModifiedBy>Nanni</cp:lastModifiedBy>
  <cp:revision>1115</cp:revision>
  <cp:lastPrinted>2016-04-18T16:31:24Z</cp:lastPrinted>
  <dcterms:created xsi:type="dcterms:W3CDTF">2016-02-26T13:57:13Z</dcterms:created>
  <dcterms:modified xsi:type="dcterms:W3CDTF">2018-04-14T15:54:10Z</dcterms:modified>
</cp:coreProperties>
</file>